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7" r:id="rId5"/>
  </p:sldMasterIdLst>
  <p:notesMasterIdLst>
    <p:notesMasterId r:id="rId18"/>
  </p:notesMasterIdLst>
  <p:handoutMasterIdLst>
    <p:handoutMasterId r:id="rId19"/>
  </p:handoutMasterIdLst>
  <p:sldIdLst>
    <p:sldId id="256" r:id="rId6"/>
    <p:sldId id="276" r:id="rId7"/>
    <p:sldId id="428" r:id="rId8"/>
    <p:sldId id="278" r:id="rId9"/>
    <p:sldId id="441" r:id="rId10"/>
    <p:sldId id="280" r:id="rId11"/>
    <p:sldId id="372" r:id="rId12"/>
    <p:sldId id="2145707273" r:id="rId13"/>
    <p:sldId id="2145707274" r:id="rId14"/>
    <p:sldId id="472" r:id="rId15"/>
    <p:sldId id="466" r:id="rId16"/>
    <p:sldId id="261" r:id="rId17"/>
  </p:sldIdLst>
  <p:sldSz cx="16257588" cy="9144000"/>
  <p:notesSz cx="6858000" cy="9144000"/>
  <p:custDataLst>
    <p:tags r:id="rId20"/>
  </p:custDataLst>
  <p:defaultTextStyle>
    <a:defPPr>
      <a:defRPr lang="en-US"/>
    </a:defPPr>
    <a:lvl1pPr marL="0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7B0044-D29A-B22A-6DBA-6015A703E896}" name="danielle ellis" initials="de" userId="9d185fd6d6eef042" providerId="Windows Live"/>
  <p188:author id="{A86F494B-89CB-ABB9-DEDB-DC09D85F272A}" name="Francesca Hobbs" initials="FH" userId="S::fhobbs@locsu.co.uk::248dce34-5368-4c5e-8ef1-5a5e8dafbf4f" providerId="AD"/>
  <p188:author id="{C2095986-C31A-F610-FB6E-6EB0567CAE22}" name="Janice Foster" initials="JF" userId="S::jfoster@locsu.co.uk::b4e6226c-cd51-4259-a5f5-4064d97b79a9" providerId="AD"/>
  <p188:author id="{FF5C5DAA-C4B1-493B-BA5F-DED951F7E4B2}" name="Fionnuala Kidd" initials="FK" userId="S::FKidd@locsu.co.uk::a59c50a2-b021-4935-b9a7-f7bd5c2b6478" providerId="AD"/>
  <p188:author id="{D8B733D6-D7F6-2C4F-330E-52B1375187B4}" name="Janice Foster" initials="JF" userId="S::JFoster@locsu.co.uk::b4e6226c-cd51-4259-a5f5-4064d97b79a9" providerId="AD"/>
  <p188:author id="{C40809E0-0E58-3C3B-E845-8519748E37EB}" name="Zoe Richmond" initials="ZR" userId="S::zrichmond@locsu.co.uk::e403f093-52cc-48f5-8cfa-1e35e7bad6e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778"/>
    <a:srgbClr val="CEDC00"/>
    <a:srgbClr val="00AEC7"/>
    <a:srgbClr val="F4F8FE"/>
    <a:srgbClr val="C1B2B6"/>
    <a:srgbClr val="81D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88650" autoAdjust="0"/>
  </p:normalViewPr>
  <p:slideViewPr>
    <p:cSldViewPr snapToGrid="0">
      <p:cViewPr varScale="1">
        <p:scale>
          <a:sx n="76" d="100"/>
          <a:sy n="76" d="100"/>
        </p:scale>
        <p:origin x="990" y="96"/>
      </p:cViewPr>
      <p:guideLst>
        <p:guide orient="horz" pos="2880"/>
        <p:guide pos="51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2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8D2DE-C1B5-4BA4-822C-09281FBA4BA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E8EA42-F8B0-4F72-B636-77329AF6F616}">
      <dgm:prSet phldrT="[Text]"/>
      <dgm:spPr>
        <a:solidFill>
          <a:srgbClr val="C1B2B6"/>
        </a:solidFill>
      </dgm:spPr>
      <dgm:t>
        <a:bodyPr/>
        <a:lstStyle/>
        <a:p>
          <a:r>
            <a:rPr lang="en-GB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LOCs &amp; LOC COMMUNITY</a:t>
          </a:r>
        </a:p>
      </dgm:t>
    </dgm:pt>
    <dgm:pt modelId="{BF4C56D3-EBBD-47E3-A338-F731526A5E23}" type="parTrans" cxnId="{C1E43F65-EE6B-420F-8E45-903E30767BA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42F9FE-9B0F-4D18-B456-DA503F90715C}" type="sibTrans" cxnId="{C1E43F65-EE6B-420F-8E45-903E30767BA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754BF4-F2CF-4F64-A46D-383CF26DBF4A}">
      <dgm:prSet phldrT="[Text]" custT="1"/>
      <dgm:spPr>
        <a:solidFill>
          <a:srgbClr val="CEDC00"/>
        </a:solidFill>
      </dgm:spPr>
      <dgm:t>
        <a:bodyPr/>
        <a:lstStyle/>
        <a:p>
          <a:r>
            <a: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ENHANCE</a:t>
          </a:r>
        </a:p>
        <a:p>
          <a:r>
            <a:rPr lang="en-GB" sz="2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LOC Operations</a:t>
          </a:r>
        </a:p>
        <a:p>
          <a:r>
            <a:rPr lang="en-GB" sz="2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(how)</a:t>
          </a:r>
        </a:p>
      </dgm:t>
    </dgm:pt>
    <dgm:pt modelId="{5DB0030F-114D-45B3-B407-37341F2834A4}" type="parTrans" cxnId="{0D4600EB-0DC1-4D6E-A09B-12DD3254119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BCE37A-FD9A-41C6-A65A-A65D318976C1}" type="sibTrans" cxnId="{0D4600EB-0DC1-4D6E-A09B-12DD32541198}">
      <dgm:prSet/>
      <dgm:spPr>
        <a:solidFill>
          <a:srgbClr val="C1B2B6">
            <a:alpha val="50000"/>
          </a:srgbClr>
        </a:solidFill>
      </dgm:spPr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60448-6B48-4825-B280-91997346D76A}">
      <dgm:prSet phldrT="[Text]" custT="1"/>
      <dgm:spPr>
        <a:solidFill>
          <a:srgbClr val="500778"/>
        </a:solidFill>
      </dgm:spPr>
      <dgm:t>
        <a:bodyPr/>
        <a:lstStyle/>
        <a:p>
          <a:r>
            <a:rPr lang="en-GB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ENABLE</a:t>
          </a:r>
        </a:p>
        <a:p>
          <a:r>
            <a:rPr lang="en-GB" sz="2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LOC  Influence (now)</a:t>
          </a:r>
        </a:p>
      </dgm:t>
    </dgm:pt>
    <dgm:pt modelId="{6B094C85-6D49-42CF-A347-9CE219D74DAB}" type="parTrans" cxnId="{744A74FC-CF41-4AEF-AD28-0A04AA1E1B60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2DF23B-41A7-454A-BC54-F928BB87F275}" type="sibTrans" cxnId="{744A74FC-CF41-4AEF-AD28-0A04AA1E1B60}">
      <dgm:prSet/>
      <dgm:spPr>
        <a:solidFill>
          <a:srgbClr val="C1B2B6">
            <a:alpha val="50000"/>
          </a:srgbClr>
        </a:solidFill>
      </dgm:spPr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F01838-FFA2-4F4E-AB23-137807BA76EA}">
      <dgm:prSet phldrT="[Text]" custT="1"/>
      <dgm:spPr>
        <a:solidFill>
          <a:srgbClr val="00AEC7"/>
        </a:solidFill>
      </dgm:spPr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EMPOWER</a:t>
          </a:r>
        </a:p>
        <a:p>
          <a:r>
            <a:rPr lang="en-GB" sz="2200" b="1" dirty="0">
              <a:latin typeface="Arial" panose="020B0604020202020204" pitchFamily="34" charset="0"/>
              <a:cs typeface="Arial" panose="020B0604020202020204" pitchFamily="34" charset="0"/>
            </a:rPr>
            <a:t>LOC Strategy Development</a:t>
          </a:r>
        </a:p>
        <a:p>
          <a:r>
            <a:rPr lang="en-GB" sz="2200" b="1" dirty="0">
              <a:latin typeface="Arial" panose="020B0604020202020204" pitchFamily="34" charset="0"/>
              <a:cs typeface="Arial" panose="020B0604020202020204" pitchFamily="34" charset="0"/>
            </a:rPr>
            <a:t>(future)</a:t>
          </a:r>
        </a:p>
      </dgm:t>
    </dgm:pt>
    <dgm:pt modelId="{BF329A31-D89F-4F7A-A73C-9DD720D6CBEE}" type="parTrans" cxnId="{BE3E27A2-785A-4F1D-ADB2-AE783ABC31B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871E50-D463-49F4-A621-B8562973FF0F}" type="sibTrans" cxnId="{BE3E27A2-785A-4F1D-ADB2-AE783ABC31BC}">
      <dgm:prSet/>
      <dgm:spPr>
        <a:solidFill>
          <a:srgbClr val="C1B2B6">
            <a:alpha val="50000"/>
          </a:srgbClr>
        </a:solidFill>
      </dgm:spPr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9E2E1A-23AA-488F-910C-0B1E3799940C}" type="pres">
      <dgm:prSet presAssocID="{7198D2DE-C1B5-4BA4-822C-09281FBA4BA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63CA29-22C0-41D7-BCC4-566E7738E12F}" type="pres">
      <dgm:prSet presAssocID="{62E8EA42-F8B0-4F72-B636-77329AF6F616}" presName="centerShape" presStyleLbl="node0" presStyleIdx="0" presStyleCnt="1" custLinFactNeighborX="-219"/>
      <dgm:spPr/>
    </dgm:pt>
    <dgm:pt modelId="{3309E730-28C6-44D8-8599-2FE1A9607105}" type="pres">
      <dgm:prSet presAssocID="{3F754BF4-F2CF-4F64-A46D-383CF26DBF4A}" presName="node" presStyleLbl="node1" presStyleIdx="0" presStyleCnt="3" custAng="0" custScaleX="107683" custScaleY="89686" custRadScaleRad="99976" custRadScaleInc="-157408">
        <dgm:presLayoutVars>
          <dgm:bulletEnabled val="1"/>
        </dgm:presLayoutVars>
      </dgm:prSet>
      <dgm:spPr/>
    </dgm:pt>
    <dgm:pt modelId="{3B73D65D-8F85-44D2-8660-DD3CDC4D320F}" type="pres">
      <dgm:prSet presAssocID="{3F754BF4-F2CF-4F64-A46D-383CF26DBF4A}" presName="dummy" presStyleCnt="0"/>
      <dgm:spPr/>
    </dgm:pt>
    <dgm:pt modelId="{B4067ABE-7EBA-486D-B7C3-3D2F24CC8314}" type="pres">
      <dgm:prSet presAssocID="{1BBCE37A-FD9A-41C6-A65A-A65D318976C1}" presName="sibTrans" presStyleLbl="sibTrans2D1" presStyleIdx="0" presStyleCnt="3" custLinFactNeighborX="4258" custLinFactNeighborY="-1881"/>
      <dgm:spPr/>
    </dgm:pt>
    <dgm:pt modelId="{0B25EEDA-59F7-4C5D-AD08-FCA6D29F108D}" type="pres">
      <dgm:prSet presAssocID="{39660448-6B48-4825-B280-91997346D76A}" presName="node" presStyleLbl="node1" presStyleIdx="1" presStyleCnt="3" custScaleX="111082" custScaleY="95490" custRadScaleRad="93199" custRadScaleInc="-101909">
        <dgm:presLayoutVars>
          <dgm:bulletEnabled val="1"/>
        </dgm:presLayoutVars>
      </dgm:prSet>
      <dgm:spPr/>
    </dgm:pt>
    <dgm:pt modelId="{84EE57A8-6283-4B78-BC2F-3E555C42D3AF}" type="pres">
      <dgm:prSet presAssocID="{39660448-6B48-4825-B280-91997346D76A}" presName="dummy" presStyleCnt="0"/>
      <dgm:spPr/>
    </dgm:pt>
    <dgm:pt modelId="{1F4FA979-6549-4003-95A7-47E9139F138B}" type="pres">
      <dgm:prSet presAssocID="{F02DF23B-41A7-454A-BC54-F928BB87F275}" presName="sibTrans" presStyleLbl="sibTrans2D1" presStyleIdx="1" presStyleCnt="3" custLinFactNeighborX="6698" custLinFactNeighborY="7420"/>
      <dgm:spPr/>
    </dgm:pt>
    <dgm:pt modelId="{5421F2A2-780C-468A-83E8-F9386BCDC8A9}" type="pres">
      <dgm:prSet presAssocID="{F9F01838-FFA2-4F4E-AB23-137807BA76EA}" presName="node" presStyleLbl="node1" presStyleIdx="2" presStyleCnt="3" custScaleX="109764" custScaleY="96865" custRadScaleRad="93006" custRadScaleInc="-9195">
        <dgm:presLayoutVars>
          <dgm:bulletEnabled val="1"/>
        </dgm:presLayoutVars>
      </dgm:prSet>
      <dgm:spPr/>
    </dgm:pt>
    <dgm:pt modelId="{6CB19AB5-46F2-4487-BFD9-78FF79703667}" type="pres">
      <dgm:prSet presAssocID="{F9F01838-FFA2-4F4E-AB23-137807BA76EA}" presName="dummy" presStyleCnt="0"/>
      <dgm:spPr/>
    </dgm:pt>
    <dgm:pt modelId="{8EAAF81C-469D-4768-92AE-AC93CA66EF1A}" type="pres">
      <dgm:prSet presAssocID="{56871E50-D463-49F4-A621-B8562973FF0F}" presName="sibTrans" presStyleLbl="sibTrans2D1" presStyleIdx="2" presStyleCnt="3"/>
      <dgm:spPr/>
    </dgm:pt>
  </dgm:ptLst>
  <dgm:cxnLst>
    <dgm:cxn modelId="{76BC961C-2B19-4ABE-8A9D-B9843F88686D}" type="presOf" srcId="{F02DF23B-41A7-454A-BC54-F928BB87F275}" destId="{1F4FA979-6549-4003-95A7-47E9139F138B}" srcOrd="0" destOrd="0" presId="urn:microsoft.com/office/officeart/2005/8/layout/radial6"/>
    <dgm:cxn modelId="{041FF823-3CAC-45BF-850B-7C8E9139C901}" type="presOf" srcId="{3F754BF4-F2CF-4F64-A46D-383CF26DBF4A}" destId="{3309E730-28C6-44D8-8599-2FE1A9607105}" srcOrd="0" destOrd="0" presId="urn:microsoft.com/office/officeart/2005/8/layout/radial6"/>
    <dgm:cxn modelId="{C1E43F65-EE6B-420F-8E45-903E30767BA4}" srcId="{7198D2DE-C1B5-4BA4-822C-09281FBA4BA9}" destId="{62E8EA42-F8B0-4F72-B636-77329AF6F616}" srcOrd="0" destOrd="0" parTransId="{BF4C56D3-EBBD-47E3-A338-F731526A5E23}" sibTransId="{5D42F9FE-9B0F-4D18-B456-DA503F90715C}"/>
    <dgm:cxn modelId="{D4A10C83-B7A7-4628-B860-7E01BED1AEE2}" type="presOf" srcId="{1BBCE37A-FD9A-41C6-A65A-A65D318976C1}" destId="{B4067ABE-7EBA-486D-B7C3-3D2F24CC8314}" srcOrd="0" destOrd="0" presId="urn:microsoft.com/office/officeart/2005/8/layout/radial6"/>
    <dgm:cxn modelId="{4A2C9490-27EB-419F-9545-3F93A9EEB634}" type="presOf" srcId="{F9F01838-FFA2-4F4E-AB23-137807BA76EA}" destId="{5421F2A2-780C-468A-83E8-F9386BCDC8A9}" srcOrd="0" destOrd="0" presId="urn:microsoft.com/office/officeart/2005/8/layout/radial6"/>
    <dgm:cxn modelId="{BE3E27A2-785A-4F1D-ADB2-AE783ABC31BC}" srcId="{62E8EA42-F8B0-4F72-B636-77329AF6F616}" destId="{F9F01838-FFA2-4F4E-AB23-137807BA76EA}" srcOrd="2" destOrd="0" parTransId="{BF329A31-D89F-4F7A-A73C-9DD720D6CBEE}" sibTransId="{56871E50-D463-49F4-A621-B8562973FF0F}"/>
    <dgm:cxn modelId="{B66D4DC5-E1C5-4309-A017-816FEB705156}" type="presOf" srcId="{39660448-6B48-4825-B280-91997346D76A}" destId="{0B25EEDA-59F7-4C5D-AD08-FCA6D29F108D}" srcOrd="0" destOrd="0" presId="urn:microsoft.com/office/officeart/2005/8/layout/radial6"/>
    <dgm:cxn modelId="{3CB09DD8-148C-4E32-B5F2-74196645BB3D}" type="presOf" srcId="{56871E50-D463-49F4-A621-B8562973FF0F}" destId="{8EAAF81C-469D-4768-92AE-AC93CA66EF1A}" srcOrd="0" destOrd="0" presId="urn:microsoft.com/office/officeart/2005/8/layout/radial6"/>
    <dgm:cxn modelId="{85577AE0-95B3-4CA7-A02D-2D8D5544AFDC}" type="presOf" srcId="{62E8EA42-F8B0-4F72-B636-77329AF6F616}" destId="{7963CA29-22C0-41D7-BCC4-566E7738E12F}" srcOrd="0" destOrd="0" presId="urn:microsoft.com/office/officeart/2005/8/layout/radial6"/>
    <dgm:cxn modelId="{0D4600EB-0DC1-4D6E-A09B-12DD32541198}" srcId="{62E8EA42-F8B0-4F72-B636-77329AF6F616}" destId="{3F754BF4-F2CF-4F64-A46D-383CF26DBF4A}" srcOrd="0" destOrd="0" parTransId="{5DB0030F-114D-45B3-B407-37341F2834A4}" sibTransId="{1BBCE37A-FD9A-41C6-A65A-A65D318976C1}"/>
    <dgm:cxn modelId="{9B6BE7F3-CAD7-4CAF-A198-A9E411C7FEBB}" type="presOf" srcId="{7198D2DE-C1B5-4BA4-822C-09281FBA4BA9}" destId="{5E9E2E1A-23AA-488F-910C-0B1E3799940C}" srcOrd="0" destOrd="0" presId="urn:microsoft.com/office/officeart/2005/8/layout/radial6"/>
    <dgm:cxn modelId="{744A74FC-CF41-4AEF-AD28-0A04AA1E1B60}" srcId="{62E8EA42-F8B0-4F72-B636-77329AF6F616}" destId="{39660448-6B48-4825-B280-91997346D76A}" srcOrd="1" destOrd="0" parTransId="{6B094C85-6D49-42CF-A347-9CE219D74DAB}" sibTransId="{F02DF23B-41A7-454A-BC54-F928BB87F275}"/>
    <dgm:cxn modelId="{2801AF8D-5E32-44CB-9A4C-26194ABA8A98}" type="presParOf" srcId="{5E9E2E1A-23AA-488F-910C-0B1E3799940C}" destId="{7963CA29-22C0-41D7-BCC4-566E7738E12F}" srcOrd="0" destOrd="0" presId="urn:microsoft.com/office/officeart/2005/8/layout/radial6"/>
    <dgm:cxn modelId="{051ABA6E-CFFC-43DC-81C2-C144E40068DF}" type="presParOf" srcId="{5E9E2E1A-23AA-488F-910C-0B1E3799940C}" destId="{3309E730-28C6-44D8-8599-2FE1A9607105}" srcOrd="1" destOrd="0" presId="urn:microsoft.com/office/officeart/2005/8/layout/radial6"/>
    <dgm:cxn modelId="{AF232681-794C-49C9-AC6C-516D11F3824E}" type="presParOf" srcId="{5E9E2E1A-23AA-488F-910C-0B1E3799940C}" destId="{3B73D65D-8F85-44D2-8660-DD3CDC4D320F}" srcOrd="2" destOrd="0" presId="urn:microsoft.com/office/officeart/2005/8/layout/radial6"/>
    <dgm:cxn modelId="{266A5379-0378-433E-9EC1-145963C86E5D}" type="presParOf" srcId="{5E9E2E1A-23AA-488F-910C-0B1E3799940C}" destId="{B4067ABE-7EBA-486D-B7C3-3D2F24CC8314}" srcOrd="3" destOrd="0" presId="urn:microsoft.com/office/officeart/2005/8/layout/radial6"/>
    <dgm:cxn modelId="{519220D1-03DB-4C78-A775-59EEB4484814}" type="presParOf" srcId="{5E9E2E1A-23AA-488F-910C-0B1E3799940C}" destId="{0B25EEDA-59F7-4C5D-AD08-FCA6D29F108D}" srcOrd="4" destOrd="0" presId="urn:microsoft.com/office/officeart/2005/8/layout/radial6"/>
    <dgm:cxn modelId="{EEFF903A-19E5-427C-A4EE-9EA18605E1A8}" type="presParOf" srcId="{5E9E2E1A-23AA-488F-910C-0B1E3799940C}" destId="{84EE57A8-6283-4B78-BC2F-3E555C42D3AF}" srcOrd="5" destOrd="0" presId="urn:microsoft.com/office/officeart/2005/8/layout/radial6"/>
    <dgm:cxn modelId="{121E8115-E57E-448C-BD0F-03BCDBEB4ACB}" type="presParOf" srcId="{5E9E2E1A-23AA-488F-910C-0B1E3799940C}" destId="{1F4FA979-6549-4003-95A7-47E9139F138B}" srcOrd="6" destOrd="0" presId="urn:microsoft.com/office/officeart/2005/8/layout/radial6"/>
    <dgm:cxn modelId="{BD0DCD3F-B887-472E-A969-ED0358B28EF4}" type="presParOf" srcId="{5E9E2E1A-23AA-488F-910C-0B1E3799940C}" destId="{5421F2A2-780C-468A-83E8-F9386BCDC8A9}" srcOrd="7" destOrd="0" presId="urn:microsoft.com/office/officeart/2005/8/layout/radial6"/>
    <dgm:cxn modelId="{6CC89AF2-92FF-4E36-BC70-C3314AB32B08}" type="presParOf" srcId="{5E9E2E1A-23AA-488F-910C-0B1E3799940C}" destId="{6CB19AB5-46F2-4487-BFD9-78FF79703667}" srcOrd="8" destOrd="0" presId="urn:microsoft.com/office/officeart/2005/8/layout/radial6"/>
    <dgm:cxn modelId="{0178F2F5-17C2-4B93-96ED-2E94E7D6AF4B}" type="presParOf" srcId="{5E9E2E1A-23AA-488F-910C-0B1E3799940C}" destId="{8EAAF81C-469D-4768-92AE-AC93CA66EF1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98D2DE-C1B5-4BA4-822C-09281FBA4BA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E8EA42-F8B0-4F72-B636-77329AF6F616}">
      <dgm:prSet phldrT="[Text]"/>
      <dgm:spPr>
        <a:solidFill>
          <a:srgbClr val="C1B2B6"/>
        </a:solidFill>
      </dgm:spPr>
      <dgm:t>
        <a:bodyPr/>
        <a:lstStyle/>
        <a:p>
          <a:r>
            <a:rPr lang="en-GB" b="1">
              <a:solidFill>
                <a:schemeClr val="tx1"/>
              </a:solidFill>
            </a:rPr>
            <a:t>LOCs &amp; LOC COMMUNITY</a:t>
          </a:r>
        </a:p>
      </dgm:t>
    </dgm:pt>
    <dgm:pt modelId="{BF4C56D3-EBBD-47E3-A338-F731526A5E23}" type="parTrans" cxnId="{C1E43F65-EE6B-420F-8E45-903E30767BA4}">
      <dgm:prSet/>
      <dgm:spPr/>
      <dgm:t>
        <a:bodyPr/>
        <a:lstStyle/>
        <a:p>
          <a:endParaRPr lang="en-GB"/>
        </a:p>
      </dgm:t>
    </dgm:pt>
    <dgm:pt modelId="{5D42F9FE-9B0F-4D18-B456-DA503F90715C}" type="sibTrans" cxnId="{C1E43F65-EE6B-420F-8E45-903E30767BA4}">
      <dgm:prSet/>
      <dgm:spPr/>
      <dgm:t>
        <a:bodyPr/>
        <a:lstStyle/>
        <a:p>
          <a:endParaRPr lang="en-GB"/>
        </a:p>
      </dgm:t>
    </dgm:pt>
    <dgm:pt modelId="{3F754BF4-F2CF-4F64-A46D-383CF26DBF4A}">
      <dgm:prSet phldrT="[Text]" custT="1"/>
      <dgm:spPr>
        <a:solidFill>
          <a:srgbClr val="CEDC00"/>
        </a:solidFill>
      </dgm:spPr>
      <dgm:t>
        <a:bodyPr/>
        <a:lstStyle/>
        <a:p>
          <a:r>
            <a:rPr lang="en-GB" sz="1800" b="1">
              <a:solidFill>
                <a:schemeClr val="tx1"/>
              </a:solidFill>
            </a:rPr>
            <a:t>ENHANCE</a:t>
          </a:r>
        </a:p>
        <a:p>
          <a:r>
            <a:rPr lang="en-GB" sz="1800" b="1">
              <a:solidFill>
                <a:schemeClr val="tx1"/>
              </a:solidFill>
            </a:rPr>
            <a:t>LOC Operations</a:t>
          </a:r>
        </a:p>
        <a:p>
          <a:r>
            <a:rPr lang="en-GB" sz="1800" b="1">
              <a:solidFill>
                <a:schemeClr val="tx1"/>
              </a:solidFill>
            </a:rPr>
            <a:t>(how)</a:t>
          </a:r>
        </a:p>
      </dgm:t>
    </dgm:pt>
    <dgm:pt modelId="{5DB0030F-114D-45B3-B407-37341F2834A4}" type="parTrans" cxnId="{0D4600EB-0DC1-4D6E-A09B-12DD32541198}">
      <dgm:prSet/>
      <dgm:spPr/>
      <dgm:t>
        <a:bodyPr/>
        <a:lstStyle/>
        <a:p>
          <a:endParaRPr lang="en-GB"/>
        </a:p>
      </dgm:t>
    </dgm:pt>
    <dgm:pt modelId="{1BBCE37A-FD9A-41C6-A65A-A65D318976C1}" type="sibTrans" cxnId="{0D4600EB-0DC1-4D6E-A09B-12DD32541198}">
      <dgm:prSet/>
      <dgm:spPr>
        <a:solidFill>
          <a:srgbClr val="C1B2B6">
            <a:alpha val="50000"/>
          </a:srgbClr>
        </a:solidFill>
      </dgm:spPr>
      <dgm:t>
        <a:bodyPr/>
        <a:lstStyle/>
        <a:p>
          <a:endParaRPr lang="en-GB"/>
        </a:p>
      </dgm:t>
    </dgm:pt>
    <dgm:pt modelId="{39660448-6B48-4825-B280-91997346D76A}">
      <dgm:prSet phldrT="[Text]" custT="1"/>
      <dgm:spPr>
        <a:solidFill>
          <a:srgbClr val="500778"/>
        </a:solidFill>
      </dgm:spPr>
      <dgm:t>
        <a:bodyPr/>
        <a:lstStyle/>
        <a:p>
          <a:r>
            <a:rPr lang="en-GB" sz="1800" b="1">
              <a:solidFill>
                <a:schemeClr val="bg1"/>
              </a:solidFill>
            </a:rPr>
            <a:t>ENABLE</a:t>
          </a:r>
        </a:p>
        <a:p>
          <a:r>
            <a:rPr lang="en-GB" sz="1800" b="1">
              <a:solidFill>
                <a:schemeClr val="bg1"/>
              </a:solidFill>
            </a:rPr>
            <a:t>LOC  Influence (now)</a:t>
          </a:r>
        </a:p>
      </dgm:t>
    </dgm:pt>
    <dgm:pt modelId="{6B094C85-6D49-42CF-A347-9CE219D74DAB}" type="parTrans" cxnId="{744A74FC-CF41-4AEF-AD28-0A04AA1E1B60}">
      <dgm:prSet/>
      <dgm:spPr/>
      <dgm:t>
        <a:bodyPr/>
        <a:lstStyle/>
        <a:p>
          <a:endParaRPr lang="en-GB"/>
        </a:p>
      </dgm:t>
    </dgm:pt>
    <dgm:pt modelId="{F02DF23B-41A7-454A-BC54-F928BB87F275}" type="sibTrans" cxnId="{744A74FC-CF41-4AEF-AD28-0A04AA1E1B60}">
      <dgm:prSet/>
      <dgm:spPr>
        <a:solidFill>
          <a:srgbClr val="C1B2B6">
            <a:alpha val="50000"/>
          </a:srgbClr>
        </a:solidFill>
      </dgm:spPr>
      <dgm:t>
        <a:bodyPr/>
        <a:lstStyle/>
        <a:p>
          <a:endParaRPr lang="en-GB"/>
        </a:p>
      </dgm:t>
    </dgm:pt>
    <dgm:pt modelId="{F9F01838-FFA2-4F4E-AB23-137807BA76EA}">
      <dgm:prSet phldrT="[Text]" custT="1"/>
      <dgm:spPr>
        <a:solidFill>
          <a:srgbClr val="00AEC7"/>
        </a:solidFill>
      </dgm:spPr>
      <dgm:t>
        <a:bodyPr/>
        <a:lstStyle/>
        <a:p>
          <a:r>
            <a:rPr lang="en-GB" sz="1800" b="1"/>
            <a:t>EMPOWER</a:t>
          </a:r>
        </a:p>
        <a:p>
          <a:r>
            <a:rPr lang="en-GB" sz="1800" b="1"/>
            <a:t>LOC Strategy Development</a:t>
          </a:r>
        </a:p>
        <a:p>
          <a:r>
            <a:rPr lang="en-GB" sz="1800" b="1"/>
            <a:t>(future)</a:t>
          </a:r>
        </a:p>
      </dgm:t>
    </dgm:pt>
    <dgm:pt modelId="{BF329A31-D89F-4F7A-A73C-9DD720D6CBEE}" type="parTrans" cxnId="{BE3E27A2-785A-4F1D-ADB2-AE783ABC31BC}">
      <dgm:prSet/>
      <dgm:spPr/>
      <dgm:t>
        <a:bodyPr/>
        <a:lstStyle/>
        <a:p>
          <a:endParaRPr lang="en-GB"/>
        </a:p>
      </dgm:t>
    </dgm:pt>
    <dgm:pt modelId="{56871E50-D463-49F4-A621-B8562973FF0F}" type="sibTrans" cxnId="{BE3E27A2-785A-4F1D-ADB2-AE783ABC31BC}">
      <dgm:prSet/>
      <dgm:spPr>
        <a:solidFill>
          <a:srgbClr val="C1B2B6">
            <a:alpha val="50000"/>
          </a:srgbClr>
        </a:solidFill>
      </dgm:spPr>
      <dgm:t>
        <a:bodyPr/>
        <a:lstStyle/>
        <a:p>
          <a:endParaRPr lang="en-GB"/>
        </a:p>
      </dgm:t>
    </dgm:pt>
    <dgm:pt modelId="{5E9E2E1A-23AA-488F-910C-0B1E3799940C}" type="pres">
      <dgm:prSet presAssocID="{7198D2DE-C1B5-4BA4-822C-09281FBA4BA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63CA29-22C0-41D7-BCC4-566E7738E12F}" type="pres">
      <dgm:prSet presAssocID="{62E8EA42-F8B0-4F72-B636-77329AF6F616}" presName="centerShape" presStyleLbl="node0" presStyleIdx="0" presStyleCnt="1" custLinFactNeighborX="5355" custLinFactNeighborY="-1839"/>
      <dgm:spPr/>
    </dgm:pt>
    <dgm:pt modelId="{3309E730-28C6-44D8-8599-2FE1A9607105}" type="pres">
      <dgm:prSet presAssocID="{3F754BF4-F2CF-4F64-A46D-383CF26DBF4A}" presName="node" presStyleLbl="node1" presStyleIdx="0" presStyleCnt="3" custAng="0" custScaleX="125855" custScaleY="116729" custRadScaleRad="87708" custRadScaleInc="-153349">
        <dgm:presLayoutVars>
          <dgm:bulletEnabled val="1"/>
        </dgm:presLayoutVars>
      </dgm:prSet>
      <dgm:spPr/>
    </dgm:pt>
    <dgm:pt modelId="{3B73D65D-8F85-44D2-8660-DD3CDC4D320F}" type="pres">
      <dgm:prSet presAssocID="{3F754BF4-F2CF-4F64-A46D-383CF26DBF4A}" presName="dummy" presStyleCnt="0"/>
      <dgm:spPr/>
    </dgm:pt>
    <dgm:pt modelId="{B4067ABE-7EBA-486D-B7C3-3D2F24CC8314}" type="pres">
      <dgm:prSet presAssocID="{1BBCE37A-FD9A-41C6-A65A-A65D318976C1}" presName="sibTrans" presStyleLbl="sibTrans2D1" presStyleIdx="0" presStyleCnt="3" custLinFactNeighborX="-2150" custLinFactNeighborY="-3864"/>
      <dgm:spPr/>
    </dgm:pt>
    <dgm:pt modelId="{0B25EEDA-59F7-4C5D-AD08-FCA6D29F108D}" type="pres">
      <dgm:prSet presAssocID="{39660448-6B48-4825-B280-91997346D76A}" presName="node" presStyleLbl="node1" presStyleIdx="1" presStyleCnt="3" custScaleX="119199" custScaleY="121578" custRadScaleRad="99900" custRadScaleInc="-167932">
        <dgm:presLayoutVars>
          <dgm:bulletEnabled val="1"/>
        </dgm:presLayoutVars>
      </dgm:prSet>
      <dgm:spPr/>
    </dgm:pt>
    <dgm:pt modelId="{84EE57A8-6283-4B78-BC2F-3E555C42D3AF}" type="pres">
      <dgm:prSet presAssocID="{39660448-6B48-4825-B280-91997346D76A}" presName="dummy" presStyleCnt="0"/>
      <dgm:spPr/>
    </dgm:pt>
    <dgm:pt modelId="{1F4FA979-6549-4003-95A7-47E9139F138B}" type="pres">
      <dgm:prSet presAssocID="{F02DF23B-41A7-454A-BC54-F928BB87F275}" presName="sibTrans" presStyleLbl="sibTrans2D1" presStyleIdx="1" presStyleCnt="3" custScaleX="102059" custScaleY="105217" custLinFactNeighborX="6706" custLinFactNeighborY="7057"/>
      <dgm:spPr/>
    </dgm:pt>
    <dgm:pt modelId="{5421F2A2-780C-468A-83E8-F9386BCDC8A9}" type="pres">
      <dgm:prSet presAssocID="{F9F01838-FFA2-4F4E-AB23-137807BA76EA}" presName="node" presStyleLbl="node1" presStyleIdx="2" presStyleCnt="3" custScaleX="122068" custScaleY="118453" custRadScaleRad="82920" custRadScaleInc="-28689">
        <dgm:presLayoutVars>
          <dgm:bulletEnabled val="1"/>
        </dgm:presLayoutVars>
      </dgm:prSet>
      <dgm:spPr/>
    </dgm:pt>
    <dgm:pt modelId="{6CB19AB5-46F2-4487-BFD9-78FF79703667}" type="pres">
      <dgm:prSet presAssocID="{F9F01838-FFA2-4F4E-AB23-137807BA76EA}" presName="dummy" presStyleCnt="0"/>
      <dgm:spPr/>
    </dgm:pt>
    <dgm:pt modelId="{8EAAF81C-469D-4768-92AE-AC93CA66EF1A}" type="pres">
      <dgm:prSet presAssocID="{56871E50-D463-49F4-A621-B8562973FF0F}" presName="sibTrans" presStyleLbl="sibTrans2D1" presStyleIdx="2" presStyleCnt="3"/>
      <dgm:spPr/>
    </dgm:pt>
  </dgm:ptLst>
  <dgm:cxnLst>
    <dgm:cxn modelId="{76BC961C-2B19-4ABE-8A9D-B9843F88686D}" type="presOf" srcId="{F02DF23B-41A7-454A-BC54-F928BB87F275}" destId="{1F4FA979-6549-4003-95A7-47E9139F138B}" srcOrd="0" destOrd="0" presId="urn:microsoft.com/office/officeart/2005/8/layout/radial6"/>
    <dgm:cxn modelId="{041FF823-3CAC-45BF-850B-7C8E9139C901}" type="presOf" srcId="{3F754BF4-F2CF-4F64-A46D-383CF26DBF4A}" destId="{3309E730-28C6-44D8-8599-2FE1A9607105}" srcOrd="0" destOrd="0" presId="urn:microsoft.com/office/officeart/2005/8/layout/radial6"/>
    <dgm:cxn modelId="{C1E43F65-EE6B-420F-8E45-903E30767BA4}" srcId="{7198D2DE-C1B5-4BA4-822C-09281FBA4BA9}" destId="{62E8EA42-F8B0-4F72-B636-77329AF6F616}" srcOrd="0" destOrd="0" parTransId="{BF4C56D3-EBBD-47E3-A338-F731526A5E23}" sibTransId="{5D42F9FE-9B0F-4D18-B456-DA503F90715C}"/>
    <dgm:cxn modelId="{D4A10C83-B7A7-4628-B860-7E01BED1AEE2}" type="presOf" srcId="{1BBCE37A-FD9A-41C6-A65A-A65D318976C1}" destId="{B4067ABE-7EBA-486D-B7C3-3D2F24CC8314}" srcOrd="0" destOrd="0" presId="urn:microsoft.com/office/officeart/2005/8/layout/radial6"/>
    <dgm:cxn modelId="{4A2C9490-27EB-419F-9545-3F93A9EEB634}" type="presOf" srcId="{F9F01838-FFA2-4F4E-AB23-137807BA76EA}" destId="{5421F2A2-780C-468A-83E8-F9386BCDC8A9}" srcOrd="0" destOrd="0" presId="urn:microsoft.com/office/officeart/2005/8/layout/radial6"/>
    <dgm:cxn modelId="{BE3E27A2-785A-4F1D-ADB2-AE783ABC31BC}" srcId="{62E8EA42-F8B0-4F72-B636-77329AF6F616}" destId="{F9F01838-FFA2-4F4E-AB23-137807BA76EA}" srcOrd="2" destOrd="0" parTransId="{BF329A31-D89F-4F7A-A73C-9DD720D6CBEE}" sibTransId="{56871E50-D463-49F4-A621-B8562973FF0F}"/>
    <dgm:cxn modelId="{B66D4DC5-E1C5-4309-A017-816FEB705156}" type="presOf" srcId="{39660448-6B48-4825-B280-91997346D76A}" destId="{0B25EEDA-59F7-4C5D-AD08-FCA6D29F108D}" srcOrd="0" destOrd="0" presId="urn:microsoft.com/office/officeart/2005/8/layout/radial6"/>
    <dgm:cxn modelId="{3CB09DD8-148C-4E32-B5F2-74196645BB3D}" type="presOf" srcId="{56871E50-D463-49F4-A621-B8562973FF0F}" destId="{8EAAF81C-469D-4768-92AE-AC93CA66EF1A}" srcOrd="0" destOrd="0" presId="urn:microsoft.com/office/officeart/2005/8/layout/radial6"/>
    <dgm:cxn modelId="{85577AE0-95B3-4CA7-A02D-2D8D5544AFDC}" type="presOf" srcId="{62E8EA42-F8B0-4F72-B636-77329AF6F616}" destId="{7963CA29-22C0-41D7-BCC4-566E7738E12F}" srcOrd="0" destOrd="0" presId="urn:microsoft.com/office/officeart/2005/8/layout/radial6"/>
    <dgm:cxn modelId="{0D4600EB-0DC1-4D6E-A09B-12DD32541198}" srcId="{62E8EA42-F8B0-4F72-B636-77329AF6F616}" destId="{3F754BF4-F2CF-4F64-A46D-383CF26DBF4A}" srcOrd="0" destOrd="0" parTransId="{5DB0030F-114D-45B3-B407-37341F2834A4}" sibTransId="{1BBCE37A-FD9A-41C6-A65A-A65D318976C1}"/>
    <dgm:cxn modelId="{9B6BE7F3-CAD7-4CAF-A198-A9E411C7FEBB}" type="presOf" srcId="{7198D2DE-C1B5-4BA4-822C-09281FBA4BA9}" destId="{5E9E2E1A-23AA-488F-910C-0B1E3799940C}" srcOrd="0" destOrd="0" presId="urn:microsoft.com/office/officeart/2005/8/layout/radial6"/>
    <dgm:cxn modelId="{744A74FC-CF41-4AEF-AD28-0A04AA1E1B60}" srcId="{62E8EA42-F8B0-4F72-B636-77329AF6F616}" destId="{39660448-6B48-4825-B280-91997346D76A}" srcOrd="1" destOrd="0" parTransId="{6B094C85-6D49-42CF-A347-9CE219D74DAB}" sibTransId="{F02DF23B-41A7-454A-BC54-F928BB87F275}"/>
    <dgm:cxn modelId="{2801AF8D-5E32-44CB-9A4C-26194ABA8A98}" type="presParOf" srcId="{5E9E2E1A-23AA-488F-910C-0B1E3799940C}" destId="{7963CA29-22C0-41D7-BCC4-566E7738E12F}" srcOrd="0" destOrd="0" presId="urn:microsoft.com/office/officeart/2005/8/layout/radial6"/>
    <dgm:cxn modelId="{051ABA6E-CFFC-43DC-81C2-C144E40068DF}" type="presParOf" srcId="{5E9E2E1A-23AA-488F-910C-0B1E3799940C}" destId="{3309E730-28C6-44D8-8599-2FE1A9607105}" srcOrd="1" destOrd="0" presId="urn:microsoft.com/office/officeart/2005/8/layout/radial6"/>
    <dgm:cxn modelId="{AF232681-794C-49C9-AC6C-516D11F3824E}" type="presParOf" srcId="{5E9E2E1A-23AA-488F-910C-0B1E3799940C}" destId="{3B73D65D-8F85-44D2-8660-DD3CDC4D320F}" srcOrd="2" destOrd="0" presId="urn:microsoft.com/office/officeart/2005/8/layout/radial6"/>
    <dgm:cxn modelId="{266A5379-0378-433E-9EC1-145963C86E5D}" type="presParOf" srcId="{5E9E2E1A-23AA-488F-910C-0B1E3799940C}" destId="{B4067ABE-7EBA-486D-B7C3-3D2F24CC8314}" srcOrd="3" destOrd="0" presId="urn:microsoft.com/office/officeart/2005/8/layout/radial6"/>
    <dgm:cxn modelId="{519220D1-03DB-4C78-A775-59EEB4484814}" type="presParOf" srcId="{5E9E2E1A-23AA-488F-910C-0B1E3799940C}" destId="{0B25EEDA-59F7-4C5D-AD08-FCA6D29F108D}" srcOrd="4" destOrd="0" presId="urn:microsoft.com/office/officeart/2005/8/layout/radial6"/>
    <dgm:cxn modelId="{EEFF903A-19E5-427C-A4EE-9EA18605E1A8}" type="presParOf" srcId="{5E9E2E1A-23AA-488F-910C-0B1E3799940C}" destId="{84EE57A8-6283-4B78-BC2F-3E555C42D3AF}" srcOrd="5" destOrd="0" presId="urn:microsoft.com/office/officeart/2005/8/layout/radial6"/>
    <dgm:cxn modelId="{121E8115-E57E-448C-BD0F-03BCDBEB4ACB}" type="presParOf" srcId="{5E9E2E1A-23AA-488F-910C-0B1E3799940C}" destId="{1F4FA979-6549-4003-95A7-47E9139F138B}" srcOrd="6" destOrd="0" presId="urn:microsoft.com/office/officeart/2005/8/layout/radial6"/>
    <dgm:cxn modelId="{BD0DCD3F-B887-472E-A969-ED0358B28EF4}" type="presParOf" srcId="{5E9E2E1A-23AA-488F-910C-0B1E3799940C}" destId="{5421F2A2-780C-468A-83E8-F9386BCDC8A9}" srcOrd="7" destOrd="0" presId="urn:microsoft.com/office/officeart/2005/8/layout/radial6"/>
    <dgm:cxn modelId="{6CC89AF2-92FF-4E36-BC70-C3314AB32B08}" type="presParOf" srcId="{5E9E2E1A-23AA-488F-910C-0B1E3799940C}" destId="{6CB19AB5-46F2-4487-BFD9-78FF79703667}" srcOrd="8" destOrd="0" presId="urn:microsoft.com/office/officeart/2005/8/layout/radial6"/>
    <dgm:cxn modelId="{0178F2F5-17C2-4B93-96ED-2E94E7D6AF4B}" type="presParOf" srcId="{5E9E2E1A-23AA-488F-910C-0B1E3799940C}" destId="{8EAAF81C-469D-4768-92AE-AC93CA66EF1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AF81C-469D-4768-92AE-AC93CA66EF1A}">
      <dsp:nvSpPr>
        <dsp:cNvPr id="0" name=""/>
        <dsp:cNvSpPr/>
      </dsp:nvSpPr>
      <dsp:spPr>
        <a:xfrm>
          <a:off x="2873164" y="770046"/>
          <a:ext cx="7288630" cy="7288630"/>
        </a:xfrm>
        <a:prstGeom prst="blockArc">
          <a:avLst>
            <a:gd name="adj1" fmla="val 8634187"/>
            <a:gd name="adj2" fmla="val 12143897"/>
            <a:gd name="adj3" fmla="val 4636"/>
          </a:avLst>
        </a:prstGeom>
        <a:solidFill>
          <a:srgbClr val="C1B2B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FA979-6549-4003-95A7-47E9139F138B}">
      <dsp:nvSpPr>
        <dsp:cNvPr id="0" name=""/>
        <dsp:cNvSpPr/>
      </dsp:nvSpPr>
      <dsp:spPr>
        <a:xfrm>
          <a:off x="2941688" y="831954"/>
          <a:ext cx="7288630" cy="7288630"/>
        </a:xfrm>
        <a:prstGeom prst="blockArc">
          <a:avLst>
            <a:gd name="adj1" fmla="val 116513"/>
            <a:gd name="adj2" fmla="val 8018435"/>
            <a:gd name="adj3" fmla="val 4636"/>
          </a:avLst>
        </a:prstGeom>
        <a:solidFill>
          <a:srgbClr val="C1B2B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67ABE-7EBA-486D-B7C3-3D2F24CC8314}">
      <dsp:nvSpPr>
        <dsp:cNvPr id="0" name=""/>
        <dsp:cNvSpPr/>
      </dsp:nvSpPr>
      <dsp:spPr>
        <a:xfrm>
          <a:off x="2885202" y="1203832"/>
          <a:ext cx="7288630" cy="7288630"/>
        </a:xfrm>
        <a:prstGeom prst="blockArc">
          <a:avLst>
            <a:gd name="adj1" fmla="val 12766783"/>
            <a:gd name="adj2" fmla="val 20692190"/>
            <a:gd name="adj3" fmla="val 4636"/>
          </a:avLst>
        </a:prstGeom>
        <a:solidFill>
          <a:srgbClr val="C1B2B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3CA29-22C0-41D7-BCC4-566E7738E12F}">
      <dsp:nvSpPr>
        <dsp:cNvPr id="0" name=""/>
        <dsp:cNvSpPr/>
      </dsp:nvSpPr>
      <dsp:spPr>
        <a:xfrm>
          <a:off x="4704611" y="2999652"/>
          <a:ext cx="3352080" cy="3352080"/>
        </a:xfrm>
        <a:prstGeom prst="ellipse">
          <a:avLst/>
        </a:prstGeom>
        <a:solidFill>
          <a:srgbClr val="C1B2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LOCs &amp; LOC COMMUNITY</a:t>
          </a:r>
        </a:p>
      </dsp:txBody>
      <dsp:txXfrm>
        <a:off x="5195512" y="3490553"/>
        <a:ext cx="2370278" cy="2370278"/>
      </dsp:txXfrm>
    </dsp:sp>
    <dsp:sp modelId="{3309E730-28C6-44D8-8599-2FE1A9607105}">
      <dsp:nvSpPr>
        <dsp:cNvPr id="0" name=""/>
        <dsp:cNvSpPr/>
      </dsp:nvSpPr>
      <dsp:spPr>
        <a:xfrm>
          <a:off x="1962832" y="2005688"/>
          <a:ext cx="2526734" cy="2104443"/>
        </a:xfrm>
        <a:prstGeom prst="ellipse">
          <a:avLst/>
        </a:prstGeom>
        <a:solidFill>
          <a:srgbClr val="CED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ENHANCE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LOC Operations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(how)</a:t>
          </a:r>
        </a:p>
      </dsp:txBody>
      <dsp:txXfrm>
        <a:off x="2332864" y="2313877"/>
        <a:ext cx="1786670" cy="1488065"/>
      </dsp:txXfrm>
    </dsp:sp>
    <dsp:sp modelId="{0B25EEDA-59F7-4C5D-AD08-FCA6D29F108D}">
      <dsp:nvSpPr>
        <dsp:cNvPr id="0" name=""/>
        <dsp:cNvSpPr/>
      </dsp:nvSpPr>
      <dsp:spPr>
        <a:xfrm>
          <a:off x="8352364" y="2935766"/>
          <a:ext cx="2606490" cy="2240631"/>
        </a:xfrm>
        <a:prstGeom prst="ellipse">
          <a:avLst/>
        </a:prstGeom>
        <a:solidFill>
          <a:srgbClr val="5007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ENABLE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LOC  Influence (now)</a:t>
          </a:r>
        </a:p>
      </dsp:txBody>
      <dsp:txXfrm>
        <a:off x="8734076" y="3263899"/>
        <a:ext cx="1843066" cy="1584365"/>
      </dsp:txXfrm>
    </dsp:sp>
    <dsp:sp modelId="{5421F2A2-780C-468A-83E8-F9386BCDC8A9}">
      <dsp:nvSpPr>
        <dsp:cNvPr id="0" name=""/>
        <dsp:cNvSpPr/>
      </dsp:nvSpPr>
      <dsp:spPr>
        <a:xfrm>
          <a:off x="2353266" y="5375204"/>
          <a:ext cx="2575564" cy="2272895"/>
        </a:xfrm>
        <a:prstGeom prst="ellipse">
          <a:avLst/>
        </a:prstGeom>
        <a:solidFill>
          <a:srgbClr val="00AEC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EMPOWER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Arial" panose="020B0604020202020204" pitchFamily="34" charset="0"/>
              <a:cs typeface="Arial" panose="020B0604020202020204" pitchFamily="34" charset="0"/>
            </a:rPr>
            <a:t>LOC Strategy Development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Arial" panose="020B0604020202020204" pitchFamily="34" charset="0"/>
              <a:cs typeface="Arial" panose="020B0604020202020204" pitchFamily="34" charset="0"/>
            </a:rPr>
            <a:t>(future)</a:t>
          </a:r>
        </a:p>
      </dsp:txBody>
      <dsp:txXfrm>
        <a:off x="2730449" y="5708062"/>
        <a:ext cx="1821198" cy="1607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AF81C-469D-4768-92AE-AC93CA66EF1A}">
      <dsp:nvSpPr>
        <dsp:cNvPr id="0" name=""/>
        <dsp:cNvSpPr/>
      </dsp:nvSpPr>
      <dsp:spPr>
        <a:xfrm>
          <a:off x="2923975" y="834843"/>
          <a:ext cx="6417607" cy="6417607"/>
        </a:xfrm>
        <a:prstGeom prst="blockArc">
          <a:avLst>
            <a:gd name="adj1" fmla="val 8515546"/>
            <a:gd name="adj2" fmla="val 12040846"/>
            <a:gd name="adj3" fmla="val 4637"/>
          </a:avLst>
        </a:prstGeom>
        <a:solidFill>
          <a:srgbClr val="C1B2B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FA979-6549-4003-95A7-47E9139F138B}">
      <dsp:nvSpPr>
        <dsp:cNvPr id="0" name=""/>
        <dsp:cNvSpPr/>
      </dsp:nvSpPr>
      <dsp:spPr>
        <a:xfrm>
          <a:off x="2237175" y="257110"/>
          <a:ext cx="6549745" cy="6752413"/>
        </a:xfrm>
        <a:prstGeom prst="blockArc">
          <a:avLst>
            <a:gd name="adj1" fmla="val 20693254"/>
            <a:gd name="adj2" fmla="val 7011831"/>
            <a:gd name="adj3" fmla="val 4637"/>
          </a:avLst>
        </a:prstGeom>
        <a:solidFill>
          <a:srgbClr val="C1B2B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67ABE-7EBA-486D-B7C3-3D2F24CC8314}">
      <dsp:nvSpPr>
        <dsp:cNvPr id="0" name=""/>
        <dsp:cNvSpPr/>
      </dsp:nvSpPr>
      <dsp:spPr>
        <a:xfrm>
          <a:off x="2531149" y="1109345"/>
          <a:ext cx="6417607" cy="6417607"/>
        </a:xfrm>
        <a:prstGeom prst="blockArc">
          <a:avLst>
            <a:gd name="adj1" fmla="val 12679338"/>
            <a:gd name="adj2" fmla="val 18920847"/>
            <a:gd name="adj3" fmla="val 4637"/>
          </a:avLst>
        </a:prstGeom>
        <a:solidFill>
          <a:srgbClr val="C1B2B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3CA29-22C0-41D7-BCC4-566E7738E12F}">
      <dsp:nvSpPr>
        <dsp:cNvPr id="0" name=""/>
        <dsp:cNvSpPr/>
      </dsp:nvSpPr>
      <dsp:spPr>
        <a:xfrm>
          <a:off x="4472348" y="2663954"/>
          <a:ext cx="2951975" cy="2951975"/>
        </a:xfrm>
        <a:prstGeom prst="ellipse">
          <a:avLst/>
        </a:prstGeom>
        <a:solidFill>
          <a:srgbClr val="C1B2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>
              <a:solidFill>
                <a:schemeClr val="tx1"/>
              </a:solidFill>
            </a:rPr>
            <a:t>LOCs &amp; LOC COMMUNITY</a:t>
          </a:r>
        </a:p>
      </dsp:txBody>
      <dsp:txXfrm>
        <a:off x="4904655" y="3096261"/>
        <a:ext cx="2087361" cy="2087361"/>
      </dsp:txXfrm>
    </dsp:sp>
    <dsp:sp modelId="{3309E730-28C6-44D8-8599-2FE1A9607105}">
      <dsp:nvSpPr>
        <dsp:cNvPr id="0" name=""/>
        <dsp:cNvSpPr/>
      </dsp:nvSpPr>
      <dsp:spPr>
        <a:xfrm>
          <a:off x="1900015" y="1730661"/>
          <a:ext cx="2600645" cy="2412067"/>
        </a:xfrm>
        <a:prstGeom prst="ellipse">
          <a:avLst/>
        </a:prstGeom>
        <a:solidFill>
          <a:srgbClr val="CED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solidFill>
                <a:schemeClr val="tx1"/>
              </a:solidFill>
            </a:rPr>
            <a:t>ENHANCE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solidFill>
                <a:schemeClr val="tx1"/>
              </a:solidFill>
            </a:rPr>
            <a:t>LOC Operations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solidFill>
                <a:schemeClr val="tx1"/>
              </a:solidFill>
            </a:rPr>
            <a:t>(how)</a:t>
          </a:r>
        </a:p>
      </dsp:txBody>
      <dsp:txXfrm>
        <a:off x="2280871" y="2083900"/>
        <a:ext cx="1838933" cy="1705589"/>
      </dsp:txXfrm>
    </dsp:sp>
    <dsp:sp modelId="{0B25EEDA-59F7-4C5D-AD08-FCA6D29F108D}">
      <dsp:nvSpPr>
        <dsp:cNvPr id="0" name=""/>
        <dsp:cNvSpPr/>
      </dsp:nvSpPr>
      <dsp:spPr>
        <a:xfrm>
          <a:off x="6876143" y="1107108"/>
          <a:ext cx="2463107" cy="2512266"/>
        </a:xfrm>
        <a:prstGeom prst="ellipse">
          <a:avLst/>
        </a:prstGeom>
        <a:solidFill>
          <a:srgbClr val="5007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solidFill>
                <a:schemeClr val="bg1"/>
              </a:solidFill>
            </a:rPr>
            <a:t>ENABLE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solidFill>
                <a:schemeClr val="bg1"/>
              </a:solidFill>
            </a:rPr>
            <a:t>LOC  Influence (now)</a:t>
          </a:r>
        </a:p>
      </dsp:txBody>
      <dsp:txXfrm>
        <a:off x="7236857" y="1475021"/>
        <a:ext cx="1741679" cy="1776440"/>
      </dsp:txXfrm>
    </dsp:sp>
    <dsp:sp modelId="{5421F2A2-780C-468A-83E8-F9386BCDC8A9}">
      <dsp:nvSpPr>
        <dsp:cNvPr id="0" name=""/>
        <dsp:cNvSpPr/>
      </dsp:nvSpPr>
      <dsp:spPr>
        <a:xfrm>
          <a:off x="2404133" y="4752737"/>
          <a:ext cx="2522391" cy="2447692"/>
        </a:xfrm>
        <a:prstGeom prst="ellipse">
          <a:avLst/>
        </a:prstGeom>
        <a:solidFill>
          <a:srgbClr val="00AEC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EMPOWER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LOC Strategy Development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(future)</a:t>
          </a:r>
        </a:p>
      </dsp:txBody>
      <dsp:txXfrm>
        <a:off x="2773529" y="5111193"/>
        <a:ext cx="1783599" cy="1730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A94BCB-D6AC-E5CD-EA8C-5E5EF6494D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0BFF62-E693-C581-9E50-638F919E13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7BB47-7D80-4EC8-BB2A-3FCDDEFC10E0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A0213-9DAB-C2D5-7D32-596297BB91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162BF-29FC-F690-6736-9D2F2E3867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34A0-A191-4C5C-9D97-AFAE41497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103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3966-4046-4E76-8E3D-90877142E82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0F0B4-FFBC-4B48-B16E-FD1808A09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0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0F0B4-FFBC-4B48-B16E-FD1808A09B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776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45147-ECA4-2E42-6157-6EDE704C3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677662-4EDB-BC08-46A0-9CD28BC32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49200-26A6-D949-B512-91E2C0A73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A17DA-4E17-4047-5254-C472CABF9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CBEB9-DD2E-420B-A88D-D32497B611E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239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03EB5-F603-EAD9-D0A4-56C704B76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21AEF3-7C9D-8718-F022-B61B0A814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0C0E53-A79D-C65E-1CE0-E7DABA734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38C4B-D2D1-0037-DAB9-3EB869362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CBEB9-DD2E-420B-A88D-D32497B611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394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0F0B4-FFBC-4B48-B16E-FD1808A09B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6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0F0B4-FFBC-4B48-B16E-FD1808A09B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454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0F0B4-FFBC-4B48-B16E-FD1808A09B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388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Whole image is a link to Prezi!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CBEB9-DD2E-420B-A88D-D32497B611E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55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1F9B0-C786-A0A0-7584-8F2E35509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093B51-73FC-D9AC-ECDE-0173F7166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A75CAB-8634-1F81-3A9E-7BAC5FAF2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335C6-66EF-2302-CD1E-16A7EFFDD9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73E3E-2451-4ADF-8B99-B71367865B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265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56EE6-30B3-16F0-4B7C-8D8ADFD5B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659BA8-CD06-5990-4EC7-7FE00432E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583AE7-161B-6D51-8432-A42D7B8DB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7B7EC-9952-AAD4-73AB-0D60CC33B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73E3E-2451-4ADF-8B99-B71367865B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380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45147-ECA4-2E42-6157-6EDE704C3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677662-4EDB-BC08-46A0-9CD28BC32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49200-26A6-D949-B512-91E2C0A73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A17DA-4E17-4047-5254-C472CABF9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CBEB9-DD2E-420B-A88D-D32497B611E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23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22EB-3D01-46BE-A599-4E40B36EE0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89600" y="4142651"/>
            <a:ext cx="7435790" cy="858697"/>
          </a:xfrm>
        </p:spPr>
        <p:txBody>
          <a:bodyPr wrap="square" anchor="ctr" anchorCtr="0">
            <a:spAutoFit/>
          </a:bodyPr>
          <a:lstStyle>
            <a:lvl1pPr algn="l">
              <a:defRPr sz="6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D9E3320-5B82-4A27-9825-C145C448B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9600" y="633600"/>
            <a:ext cx="1609200" cy="190063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7421AFF-172F-49F3-9F18-02B199A1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9895" y="7832726"/>
            <a:ext cx="3657600" cy="485775"/>
          </a:xfrm>
        </p:spPr>
        <p:txBody>
          <a:bodyPr lIns="0" tIns="0" rIns="0" bIns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fld id="{4BD228DC-1CDF-466B-A976-61CF5D9526B0}" type="datetime4">
              <a:rPr lang="en-GB" smtClean="0"/>
              <a:t>03 July 2025</a:t>
            </a:fld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B0DE250-5E33-42AF-A45C-6C46047711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32000" y="1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3670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1302C15D-DFF4-975E-B7C7-B79F78FF88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797" y="502130"/>
            <a:ext cx="1158161" cy="13699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77340-979F-C7FB-7F11-EC664DD47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709" y="2434167"/>
            <a:ext cx="6909475" cy="580178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8FA33-19B7-B905-3F20-5D047FEAA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4" y="2434167"/>
            <a:ext cx="6909475" cy="580178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A811E4A-46DC-1BAD-40E4-95D5E0B6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710" y="359344"/>
            <a:ext cx="13360289" cy="1655545"/>
          </a:xfrm>
        </p:spPr>
        <p:txBody>
          <a:bodyPr>
            <a:normAutofit/>
          </a:bodyPr>
          <a:lstStyle>
            <a:lvl1pPr>
              <a:defRPr sz="5333" b="0">
                <a:solidFill>
                  <a:schemeClr val="tx1"/>
                </a:solidFill>
                <a:latin typeface="Archivo Black" panose="020B0A03020202020B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36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40BF66A-76E5-4DB2-B9E5-F92553FFD5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32000" y="0"/>
            <a:ext cx="16078200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141724-057B-4F0B-B85D-D2CC8E65E167}"/>
              </a:ext>
            </a:extLst>
          </p:cNvPr>
          <p:cNvSpPr txBox="1"/>
          <p:nvPr userDrawn="1"/>
        </p:nvSpPr>
        <p:spPr>
          <a:xfrm>
            <a:off x="6804000" y="702000"/>
            <a:ext cx="3113032" cy="86177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5600" b="1">
                <a:solidFill>
                  <a:schemeClr val="tx2"/>
                </a:solidFill>
                <a:latin typeface="+mj-lt"/>
              </a:rPr>
              <a:t>Contents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C6962D-89DF-4A3C-A62C-62727DAF9E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10375" y="2112963"/>
            <a:ext cx="8175625" cy="6180137"/>
          </a:xfrm>
        </p:spPr>
        <p:txBody>
          <a:bodyPr/>
          <a:lstStyle>
            <a:lvl1pPr marL="576000" indent="-576000">
              <a:spcAft>
                <a:spcPts val="0"/>
              </a:spcAft>
              <a:buFont typeface="+mj-lt"/>
              <a:buAutoNum type="arabicPeriod"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8410-6657-4CF4-9CE2-076BFE0BB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184B0-D499-4619-9F03-44EDFDA05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43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1863B-FF17-42CB-93D4-B0D2D15A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1B80-850A-4500-B045-D3EEEBAD7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1588" y="2434167"/>
            <a:ext cx="6755596" cy="4982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FCB73-9706-4047-B828-45A29B813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34167"/>
            <a:ext cx="6755596" cy="4982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03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0820-3773-4AE1-A7D3-69BD00D05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4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95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grey arrow&#10;&#10;Description automatically generated">
            <a:extLst>
              <a:ext uri="{FF2B5EF4-FFF2-40B4-BE49-F238E27FC236}">
                <a16:creationId xmlns:a16="http://schemas.microsoft.com/office/drawing/2014/main" id="{058C2FF2-DF70-D6F2-EF4E-2FF320BEF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6256000" cy="914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B88EFD-DFBE-2741-633D-6723928497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8794" y="2238378"/>
            <a:ext cx="7250906" cy="2441573"/>
          </a:xfrm>
        </p:spPr>
        <p:txBody>
          <a:bodyPr anchor="b"/>
          <a:lstStyle>
            <a:lvl1pPr algn="l">
              <a:defRPr sz="8000" b="1">
                <a:solidFill>
                  <a:schemeClr val="tx1"/>
                </a:solidFill>
                <a:latin typeface="Archivo Black" panose="020B0A03020202020B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43850-9187-D6AD-DA9E-E9E01E7F2B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8794" y="5355168"/>
            <a:ext cx="6730206" cy="978957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Name, job title</a:t>
            </a:r>
          </a:p>
          <a:p>
            <a:r>
              <a:rPr lang="en-US" dirty="0"/>
              <a:t>Date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A823AC8-83F8-F47D-88CB-2205133EBCD6}"/>
              </a:ext>
            </a:extLst>
          </p:cNvPr>
          <p:cNvSpPr txBox="1">
            <a:spLocks/>
          </p:cNvSpPr>
          <p:nvPr userDrawn="1"/>
        </p:nvSpPr>
        <p:spPr>
          <a:xfrm>
            <a:off x="6282880" y="6483880"/>
            <a:ext cx="7942509" cy="97895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b="1">
              <a:solidFill>
                <a:srgbClr val="C3D8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3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EB42-0E37-8AAC-F6B6-C6B2907E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710" y="359344"/>
            <a:ext cx="13106289" cy="1655545"/>
          </a:xfrm>
        </p:spPr>
        <p:txBody>
          <a:bodyPr>
            <a:normAutofit/>
          </a:bodyPr>
          <a:lstStyle>
            <a:lvl1pPr>
              <a:defRPr sz="5333" b="0">
                <a:solidFill>
                  <a:srgbClr val="500778"/>
                </a:solidFill>
                <a:latin typeface="Archivo Black" panose="020B0A03020202020B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353E-2357-8C17-BF2B-6513ADDAE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709" y="2387066"/>
            <a:ext cx="14022170" cy="584888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9ABD7FE7-7FD0-1809-B6F2-E941152474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797" y="502130"/>
            <a:ext cx="1158161" cy="13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6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9043-F38F-44DA-AAA3-168BEF4E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242" y="2279652"/>
            <a:ext cx="14022170" cy="3803649"/>
          </a:xfrm>
        </p:spPr>
        <p:txBody>
          <a:bodyPr anchor="b"/>
          <a:lstStyle>
            <a:lvl1pPr>
              <a:defRPr sz="8000">
                <a:solidFill>
                  <a:srgbClr val="512876"/>
                </a:solidFill>
                <a:latin typeface="Archivo Black" panose="020B0A03020202020B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D658E-875B-200B-63BF-049554FF5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242" y="6119285"/>
            <a:ext cx="1402217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139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783EB3-13A3-4885-8351-836A6CE0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700960"/>
            <a:ext cx="13714412" cy="8125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119E2-7343-440C-84F7-05B068086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587" y="2124000"/>
            <a:ext cx="13714413" cy="5280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49640E6-AAD5-444E-AC52-6D8368E3586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93194" y="7639200"/>
            <a:ext cx="871200" cy="871200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7C4239A-12B6-4074-8DF3-B2D09FFF0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7D804-6A29-4404-8D78-36677009C98D}" type="datetimeFigureOut">
              <a:rPr lang="en-GB" smtClean="0"/>
              <a:t>03/07/2025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1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5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1219170" rtl="0" eaLnBrk="1" latinLnBrk="0" hangingPunct="1">
        <a:lnSpc>
          <a:spcPts val="36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121917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01" userDrawn="1">
          <p15:clr>
            <a:srgbClr val="F26B43"/>
          </p15:clr>
        </p15:guide>
        <p15:guide id="2" orient="horz" pos="521" userDrawn="1">
          <p15:clr>
            <a:srgbClr val="F26B43"/>
          </p15:clr>
        </p15:guide>
        <p15:guide id="3" orient="horz" pos="4672" userDrawn="1">
          <p15:clr>
            <a:srgbClr val="F26B43"/>
          </p15:clr>
        </p15:guide>
        <p15:guide id="4" pos="94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BB00E7-6774-5D75-5AA2-45AA0A3E7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709" y="486834"/>
            <a:ext cx="1402217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1AD44-EB1E-6DB9-286B-B70AAB9F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709" y="2434167"/>
            <a:ext cx="1402217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ECD4E-BE60-1389-F20B-74FBC1855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E7FEB-8DB0-4D1D-AA2E-DFC6EA8D7E0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9A38B-3A22-D3E1-0ACA-B6FF97500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5326" y="8475134"/>
            <a:ext cx="548693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2941C-010B-D1E4-819F-48E983B29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1922" y="8475134"/>
            <a:ext cx="365795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1AAC-DC88-4D12-A91C-D94DA023E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59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>
          <a:solidFill>
            <a:srgbClr val="5128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locsu.co.uk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view/fh6d4FKSxuit3GMf4SB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507573-98B9-4C42-A431-C22795C23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2921" y="3232221"/>
            <a:ext cx="6252309" cy="3423138"/>
          </a:xfrm>
        </p:spPr>
        <p:txBody>
          <a:bodyPr>
            <a:normAutofit fontScale="90000"/>
          </a:bodyPr>
          <a:lstStyle/>
          <a:p>
            <a:r>
              <a:rPr lang="en-GB" sz="9800" dirty="0">
                <a:latin typeface="Arial" panose="020B0604020202020204" pitchFamily="34" charset="0"/>
              </a:rPr>
              <a:t>LOCSU Overview</a:t>
            </a:r>
            <a:br>
              <a:rPr lang="en-GB" dirty="0">
                <a:latin typeface="Archivo Black" panose="020B0A03020202020B04" pitchFamily="34" charset="0"/>
              </a:rPr>
            </a:br>
            <a:br>
              <a:rPr lang="en-GB" sz="1800" dirty="0">
                <a:latin typeface="Archivo Black" panose="020B0A03020202020B04" pitchFamily="34" charset="0"/>
              </a:rPr>
            </a:br>
            <a:r>
              <a:rPr lang="en-GB" sz="4800" b="0" dirty="0">
                <a:latin typeface="Arial" panose="020B0604020202020204" pitchFamily="34" charset="0"/>
              </a:rPr>
              <a:t>ELC LOC AGM Presentation 2025</a:t>
            </a:r>
            <a:br>
              <a:rPr lang="en-GB" sz="4800" b="0" dirty="0">
                <a:latin typeface="Arial" panose="020B0604020202020204" pitchFamily="34" charset="0"/>
              </a:rPr>
            </a:br>
            <a:endParaRPr lang="en-GB" sz="6000" b="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8E397-8B2C-63CA-4AF1-6B0E44AA040C}"/>
              </a:ext>
            </a:extLst>
          </p:cNvPr>
          <p:cNvSpPr txBox="1"/>
          <p:nvPr/>
        </p:nvSpPr>
        <p:spPr>
          <a:xfrm>
            <a:off x="7819013" y="6241702"/>
            <a:ext cx="781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info@locsu.co.uk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6434F-802A-9B92-56E1-50DB532C1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81CA-E1C1-722F-0532-33323319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Pillars to action – strategy of support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E4403E-35E4-EC08-C6F8-7738C9DA5930}"/>
              </a:ext>
            </a:extLst>
          </p:cNvPr>
          <p:cNvSpPr/>
          <p:nvPr/>
        </p:nvSpPr>
        <p:spPr>
          <a:xfrm>
            <a:off x="305672" y="4028897"/>
            <a:ext cx="3269465" cy="1956969"/>
          </a:xfrm>
          <a:prstGeom prst="roundRect">
            <a:avLst/>
          </a:prstGeom>
          <a:solidFill>
            <a:srgbClr val="CEDC00"/>
          </a:solidFill>
          <a:ln w="28575">
            <a:solidFill>
              <a:srgbClr val="CED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8">
              <a:defRPr/>
            </a:pPr>
            <a:endParaRPr lang="en-GB" sz="3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A42FAB-A2BA-B466-9E66-2765F937DF02}"/>
              </a:ext>
            </a:extLst>
          </p:cNvPr>
          <p:cNvSpPr/>
          <p:nvPr/>
        </p:nvSpPr>
        <p:spPr>
          <a:xfrm>
            <a:off x="12176312" y="2531195"/>
            <a:ext cx="3624340" cy="1537996"/>
          </a:xfrm>
          <a:prstGeom prst="roundRect">
            <a:avLst/>
          </a:prstGeom>
          <a:solidFill>
            <a:srgbClr val="500778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8">
              <a:defRPr/>
            </a:pPr>
            <a:endParaRPr lang="en-GB" sz="3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DAB0089-7D0F-95AB-2468-F0B5998DEB17}"/>
              </a:ext>
            </a:extLst>
          </p:cNvPr>
          <p:cNvSpPr/>
          <p:nvPr/>
        </p:nvSpPr>
        <p:spPr>
          <a:xfrm>
            <a:off x="324411" y="2312259"/>
            <a:ext cx="3269465" cy="1537996"/>
          </a:xfrm>
          <a:prstGeom prst="roundRect">
            <a:avLst/>
          </a:prstGeom>
          <a:solidFill>
            <a:srgbClr val="CEDC00"/>
          </a:solidFill>
          <a:ln w="28575">
            <a:solidFill>
              <a:srgbClr val="CED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8">
              <a:defRPr/>
            </a:pPr>
            <a:endParaRPr lang="en-GB" sz="3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AE8D029-C7E4-AD76-DB20-19237DAB350D}"/>
              </a:ext>
            </a:extLst>
          </p:cNvPr>
          <p:cNvSpPr/>
          <p:nvPr/>
        </p:nvSpPr>
        <p:spPr>
          <a:xfrm>
            <a:off x="12280308" y="4278737"/>
            <a:ext cx="3624340" cy="1612108"/>
          </a:xfrm>
          <a:prstGeom prst="roundRect">
            <a:avLst/>
          </a:prstGeom>
          <a:solidFill>
            <a:srgbClr val="500778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8">
              <a:defRPr/>
            </a:pPr>
            <a:endParaRPr lang="en-GB" sz="3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9EEC26-E412-A399-C36A-153110770CF7}"/>
              </a:ext>
            </a:extLst>
          </p:cNvPr>
          <p:cNvSpPr/>
          <p:nvPr/>
        </p:nvSpPr>
        <p:spPr>
          <a:xfrm>
            <a:off x="12280308" y="6100390"/>
            <a:ext cx="3547933" cy="1628425"/>
          </a:xfrm>
          <a:prstGeom prst="roundRect">
            <a:avLst/>
          </a:prstGeom>
          <a:solidFill>
            <a:srgbClr val="500778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8">
              <a:defRPr/>
            </a:pPr>
            <a:endParaRPr lang="en-GB" sz="3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4BDA4E5-4112-1C71-B5E5-969B5FCD584F}"/>
              </a:ext>
            </a:extLst>
          </p:cNvPr>
          <p:cNvSpPr/>
          <p:nvPr/>
        </p:nvSpPr>
        <p:spPr>
          <a:xfrm>
            <a:off x="286936" y="7098804"/>
            <a:ext cx="3306940" cy="1628425"/>
          </a:xfrm>
          <a:prstGeom prst="roundRect">
            <a:avLst/>
          </a:prstGeom>
          <a:solidFill>
            <a:srgbClr val="00AEC7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8">
              <a:defRPr/>
            </a:pPr>
            <a:endParaRPr lang="en-GB" sz="3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F7D7A-974E-ECC8-61D7-9120BFC79A91}"/>
              </a:ext>
            </a:extLst>
          </p:cNvPr>
          <p:cNvSpPr txBox="1"/>
          <p:nvPr/>
        </p:nvSpPr>
        <p:spPr>
          <a:xfrm>
            <a:off x="457362" y="4265121"/>
            <a:ext cx="30518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78">
              <a:defRPr/>
            </a:pPr>
            <a:r>
              <a:rPr lang="en-GB" dirty="0">
                <a:solidFill>
                  <a:prstClr val="black"/>
                </a:solidFill>
                <a:latin typeface="Archivo Black" panose="020B0A03020202020B04" pitchFamily="34" charset="0"/>
                <a:cs typeface="Arial" panose="020B0604020202020204" pitchFamily="34" charset="0"/>
              </a:rPr>
              <a:t>Operational support &amp; governance &amp; </a:t>
            </a:r>
          </a:p>
          <a:p>
            <a:pPr algn="ctr" defTabSz="1218978">
              <a:defRPr/>
            </a:pPr>
            <a:r>
              <a:rPr lang="en-GB" dirty="0">
                <a:solidFill>
                  <a:prstClr val="black"/>
                </a:solidFill>
                <a:latin typeface="Archivo Black" panose="020B0A03020202020B04" pitchFamily="34" charset="0"/>
                <a:cs typeface="Arial" panose="020B0604020202020204" pitchFamily="34" charset="0"/>
              </a:rPr>
              <a:t>at-scale services </a:t>
            </a:r>
          </a:p>
          <a:p>
            <a:pPr algn="ctr" defTabSz="1218978">
              <a:defRPr/>
            </a:pPr>
            <a:endParaRPr lang="en-GB" sz="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7D4EE6-0756-DBB1-6FF8-F404B8648000}"/>
              </a:ext>
            </a:extLst>
          </p:cNvPr>
          <p:cNvSpPr txBox="1"/>
          <p:nvPr/>
        </p:nvSpPr>
        <p:spPr>
          <a:xfrm>
            <a:off x="601529" y="7312768"/>
            <a:ext cx="2715227" cy="1243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78">
              <a:defRPr/>
            </a:pPr>
            <a:r>
              <a:rPr lang="en-GB" dirty="0">
                <a:solidFill>
                  <a:prstClr val="white"/>
                </a:solidFill>
                <a:latin typeface="Archivo Black" panose="020B0A03020202020B04" pitchFamily="34" charset="0"/>
                <a:cs typeface="Arial" panose="020B0604020202020204" pitchFamily="34" charset="0"/>
              </a:rPr>
              <a:t>Central national knowledge hub</a:t>
            </a:r>
          </a:p>
          <a:p>
            <a:pPr marL="243373" indent="-243373" algn="just" defTabSz="1218978">
              <a:lnSpc>
                <a:spcPct val="115000"/>
              </a:lnSpc>
              <a:spcAft>
                <a:spcPts val="533"/>
              </a:spcAft>
              <a:buFont typeface="Arial" panose="020B0604020202020204" pitchFamily="34" charset="0"/>
              <a:buChar char="•"/>
              <a:tabLst>
                <a:tab pos="609489" algn="l"/>
              </a:tabLst>
              <a:defRPr/>
            </a:pPr>
            <a:endParaRPr lang="en-GB" sz="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0FBFE00-6D0A-A4D3-DBBE-53713C2A1857}"/>
              </a:ext>
            </a:extLst>
          </p:cNvPr>
          <p:cNvGraphicFramePr/>
          <p:nvPr/>
        </p:nvGraphicFramePr>
        <p:xfrm>
          <a:off x="1341751" y="608497"/>
          <a:ext cx="12807951" cy="8857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8DE4DD6-6D0D-F0BC-F63E-4850415F112B}"/>
              </a:ext>
            </a:extLst>
          </p:cNvPr>
          <p:cNvSpPr txBox="1"/>
          <p:nvPr/>
        </p:nvSpPr>
        <p:spPr>
          <a:xfrm>
            <a:off x="12214515" y="2715695"/>
            <a:ext cx="3547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78">
              <a:defRPr/>
            </a:pPr>
            <a:r>
              <a:rPr lang="en-GB" dirty="0">
                <a:solidFill>
                  <a:schemeClr val="bg1"/>
                </a:solidFill>
                <a:latin typeface="Archivo Black" panose="020B0A03020202020B04" pitchFamily="34" charset="0"/>
                <a:cs typeface="Arial" panose="020B0604020202020204" pitchFamily="34" charset="0"/>
              </a:rPr>
              <a:t>Toolkits &amp; cross fertilisation/sharing &amp; networking</a:t>
            </a:r>
            <a:endParaRPr lang="en-GB" sz="1400" kern="100" dirty="0">
              <a:solidFill>
                <a:prstClr val="black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1D7B7-72E2-0007-F24E-318BCAAADAE0}"/>
              </a:ext>
            </a:extLst>
          </p:cNvPr>
          <p:cNvSpPr txBox="1"/>
          <p:nvPr/>
        </p:nvSpPr>
        <p:spPr>
          <a:xfrm>
            <a:off x="475515" y="2727125"/>
            <a:ext cx="3015524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78">
              <a:defRPr/>
            </a:pPr>
            <a:r>
              <a:rPr lang="en-GB" dirty="0">
                <a:solidFill>
                  <a:prstClr val="black"/>
                </a:solidFill>
                <a:latin typeface="Archivo Black" panose="020B0A03020202020B04" pitchFamily="34" charset="0"/>
                <a:cs typeface="Arial" panose="020B0604020202020204" pitchFamily="34" charset="0"/>
              </a:rPr>
              <a:t>Training and development</a:t>
            </a:r>
          </a:p>
          <a:p>
            <a:pPr algn="ctr" defTabSz="1218978">
              <a:defRPr/>
            </a:pPr>
            <a:endParaRPr lang="en-GB" sz="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88A15-6DEC-A585-FD1A-A5D5BECD8E2D}"/>
              </a:ext>
            </a:extLst>
          </p:cNvPr>
          <p:cNvSpPr txBox="1"/>
          <p:nvPr/>
        </p:nvSpPr>
        <p:spPr>
          <a:xfrm>
            <a:off x="12651510" y="6314437"/>
            <a:ext cx="2881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78">
              <a:defRPr/>
            </a:pPr>
            <a:r>
              <a:rPr lang="en-GB" dirty="0">
                <a:solidFill>
                  <a:schemeClr val="bg1"/>
                </a:solidFill>
                <a:latin typeface="Archivo Black" panose="020B0A03020202020B04" pitchFamily="34" charset="0"/>
                <a:cs typeface="Arial" panose="020B0604020202020204" pitchFamily="34" charset="0"/>
              </a:rPr>
              <a:t>Clinical/ enhanced services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559B27-0B0C-02DE-55E7-8FBBB941E54E}"/>
              </a:ext>
            </a:extLst>
          </p:cNvPr>
          <p:cNvSpPr txBox="1"/>
          <p:nvPr/>
        </p:nvSpPr>
        <p:spPr>
          <a:xfrm>
            <a:off x="12500478" y="4625634"/>
            <a:ext cx="310759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8978">
              <a:defRPr/>
            </a:pPr>
            <a:r>
              <a:rPr lang="en-GB" dirty="0">
                <a:solidFill>
                  <a:schemeClr val="bg1"/>
                </a:solidFill>
                <a:latin typeface="Archivo Black" panose="020B0A03020202020B04" pitchFamily="34" charset="0"/>
                <a:cs typeface="Arial" panose="020B0604020202020204" pitchFamily="34" charset="0"/>
              </a:rPr>
              <a:t>National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92646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6434F-802A-9B92-56E1-50DB532C1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81CA-E1C1-722F-0532-33323319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Tangible support to LOCs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E4403E-35E4-EC08-C6F8-7738C9DA5930}"/>
              </a:ext>
            </a:extLst>
          </p:cNvPr>
          <p:cNvSpPr/>
          <p:nvPr/>
        </p:nvSpPr>
        <p:spPr>
          <a:xfrm>
            <a:off x="323647" y="4499841"/>
            <a:ext cx="4433683" cy="2050089"/>
          </a:xfrm>
          <a:prstGeom prst="roundRect">
            <a:avLst/>
          </a:prstGeom>
          <a:solidFill>
            <a:srgbClr val="CEDC00"/>
          </a:solidFill>
          <a:ln w="28575">
            <a:solidFill>
              <a:srgbClr val="CED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A42FAB-A2BA-B466-9E66-2765F937DF02}"/>
              </a:ext>
            </a:extLst>
          </p:cNvPr>
          <p:cNvSpPr/>
          <p:nvPr/>
        </p:nvSpPr>
        <p:spPr>
          <a:xfrm>
            <a:off x="11366969" y="2300601"/>
            <a:ext cx="4433683" cy="2050091"/>
          </a:xfrm>
          <a:prstGeom prst="roundRect">
            <a:avLst/>
          </a:prstGeom>
          <a:solidFill>
            <a:srgbClr val="500778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DAB0089-7D0F-95AB-2468-F0B5998DEB17}"/>
              </a:ext>
            </a:extLst>
          </p:cNvPr>
          <p:cNvSpPr/>
          <p:nvPr/>
        </p:nvSpPr>
        <p:spPr>
          <a:xfrm>
            <a:off x="323647" y="2312037"/>
            <a:ext cx="4433683" cy="2027219"/>
          </a:xfrm>
          <a:prstGeom prst="roundRect">
            <a:avLst/>
          </a:prstGeom>
          <a:solidFill>
            <a:srgbClr val="CEDC00"/>
          </a:solidFill>
          <a:ln w="28575">
            <a:solidFill>
              <a:srgbClr val="CED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AE8D029-C7E4-AD76-DB20-19237DAB350D}"/>
              </a:ext>
            </a:extLst>
          </p:cNvPr>
          <p:cNvSpPr/>
          <p:nvPr/>
        </p:nvSpPr>
        <p:spPr>
          <a:xfrm>
            <a:off x="11366969" y="4480418"/>
            <a:ext cx="4433683" cy="2055521"/>
          </a:xfrm>
          <a:prstGeom prst="roundRect">
            <a:avLst/>
          </a:prstGeom>
          <a:solidFill>
            <a:srgbClr val="500778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9EEC26-E412-A399-C36A-153110770CF7}"/>
              </a:ext>
            </a:extLst>
          </p:cNvPr>
          <p:cNvSpPr/>
          <p:nvPr/>
        </p:nvSpPr>
        <p:spPr>
          <a:xfrm>
            <a:off x="11366966" y="6716684"/>
            <a:ext cx="4433683" cy="2232405"/>
          </a:xfrm>
          <a:prstGeom prst="roundRect">
            <a:avLst/>
          </a:prstGeom>
          <a:solidFill>
            <a:srgbClr val="500778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4BDA4E5-4112-1C71-B5E5-969B5FCD584F}"/>
              </a:ext>
            </a:extLst>
          </p:cNvPr>
          <p:cNvSpPr/>
          <p:nvPr/>
        </p:nvSpPr>
        <p:spPr>
          <a:xfrm>
            <a:off x="286169" y="6675448"/>
            <a:ext cx="4433683" cy="2283929"/>
          </a:xfrm>
          <a:prstGeom prst="roundRect">
            <a:avLst/>
          </a:prstGeom>
          <a:solidFill>
            <a:srgbClr val="00AEC7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F7D7A-974E-ECC8-61D7-9120BFC79A91}"/>
              </a:ext>
            </a:extLst>
          </p:cNvPr>
          <p:cNvSpPr txBox="1"/>
          <p:nvPr/>
        </p:nvSpPr>
        <p:spPr>
          <a:xfrm>
            <a:off x="456938" y="4617577"/>
            <a:ext cx="4187965" cy="185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defRPr/>
            </a:pPr>
            <a:r>
              <a:rPr lang="en-GB" sz="2133" b="1" dirty="0">
                <a:solidFill>
                  <a:prstClr val="black"/>
                </a:solidFill>
                <a:latin typeface="Archivo Black" panose="020B0A03020202020B04" pitchFamily="34" charset="0"/>
                <a:cs typeface="Arial" panose="020B0604020202020204" pitchFamily="34" charset="0"/>
              </a:rPr>
              <a:t>Operational Support</a:t>
            </a:r>
          </a:p>
          <a:p>
            <a:pPr algn="just" defTabSz="1219170">
              <a:defRPr/>
            </a:pPr>
            <a:endParaRPr lang="en-GB" sz="2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061" indent="-237061" algn="just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GB" sz="1600" kern="1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PCSE/NHSE </a:t>
            </a:r>
          </a:p>
          <a:p>
            <a:pPr marL="237061" indent="-237061" algn="just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GB" sz="1600" kern="1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Payroll</a:t>
            </a:r>
          </a:p>
          <a:p>
            <a:pPr marL="237061" indent="-237061" algn="just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GB" sz="1600" kern="1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Constitution &amp; governance </a:t>
            </a:r>
          </a:p>
          <a:p>
            <a:pPr marL="237061" indent="-237061" algn="just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GB" sz="1600" kern="1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Digital – inc. tech solutions &amp; LOC online</a:t>
            </a:r>
          </a:p>
          <a:p>
            <a:pPr marL="237061" indent="-237061" algn="just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GB" sz="1600" kern="1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Document templates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7D4EE6-0756-DBB1-6FF8-F404B8648000}"/>
              </a:ext>
            </a:extLst>
          </p:cNvPr>
          <p:cNvSpPr txBox="1"/>
          <p:nvPr/>
        </p:nvSpPr>
        <p:spPr>
          <a:xfrm>
            <a:off x="418002" y="6710515"/>
            <a:ext cx="4339328" cy="244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2133" b="1" dirty="0">
                <a:solidFill>
                  <a:prstClr val="white"/>
                </a:solidFill>
                <a:latin typeface="Archivo Black" panose="020B0A03020202020B04" pitchFamily="34" charset="0"/>
                <a:cs typeface="Arial" panose="020B0604020202020204" pitchFamily="34" charset="0"/>
              </a:rPr>
              <a:t>Eye to the future</a:t>
            </a:r>
            <a:endParaRPr lang="en-GB" sz="267" dirty="0">
              <a:solidFill>
                <a:prstClr val="white"/>
              </a:solidFill>
              <a:latin typeface="Archivo Black" panose="020B0A03020202020B04" pitchFamily="34" charset="0"/>
              <a:cs typeface="Arial" panose="020B0604020202020204" pitchFamily="34" charset="0"/>
            </a:endParaRPr>
          </a:p>
          <a:p>
            <a:pPr marL="243411" indent="-243411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US" sz="1600" kern="100" dirty="0">
                <a:solidFill>
                  <a:prstClr val="white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Local, regional &amp; national LOC strategies</a:t>
            </a:r>
          </a:p>
          <a:p>
            <a:pPr marL="243411" indent="-243411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GB" sz="1600" kern="100" dirty="0">
                <a:solidFill>
                  <a:prstClr val="white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Collation &amp; curation of national knowledge through 1 accessible platform</a:t>
            </a:r>
          </a:p>
          <a:p>
            <a:pPr marL="243411" indent="-243411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GB" sz="1600" kern="100" dirty="0">
                <a:solidFill>
                  <a:prstClr val="white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Promotion of primary eye care</a:t>
            </a:r>
          </a:p>
          <a:p>
            <a:pPr marL="243411" indent="-243411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GB" sz="1600" kern="100" dirty="0">
                <a:solidFill>
                  <a:prstClr val="white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Influence national discussions on future opportunities &amp; challenges</a:t>
            </a:r>
          </a:p>
          <a:p>
            <a:pPr marL="243411" indent="-243411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GB" sz="1600" kern="100" dirty="0">
                <a:solidFill>
                  <a:prstClr val="white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Strategic LOC forum</a:t>
            </a:r>
          </a:p>
          <a:p>
            <a:pPr marL="243411" indent="-243411" algn="just" defTabSz="1219170">
              <a:lnSpc>
                <a:spcPct val="115000"/>
              </a:lnSpc>
              <a:spcAft>
                <a:spcPts val="533"/>
              </a:spcAft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endParaRPr lang="en-GB" sz="2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0FBFE00-6D0A-A4D3-DBBE-53713C2A1857}"/>
              </a:ext>
            </a:extLst>
          </p:cNvPr>
          <p:cNvGraphicFramePr/>
          <p:nvPr/>
        </p:nvGraphicFramePr>
        <p:xfrm>
          <a:off x="2198467" y="1672465"/>
          <a:ext cx="11195639" cy="7795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8DE4DD6-6D0D-F0BC-F63E-4850415F112B}"/>
              </a:ext>
            </a:extLst>
          </p:cNvPr>
          <p:cNvSpPr txBox="1"/>
          <p:nvPr/>
        </p:nvSpPr>
        <p:spPr>
          <a:xfrm>
            <a:off x="11537739" y="2312038"/>
            <a:ext cx="4110151" cy="2132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2133" b="1">
                <a:solidFill>
                  <a:schemeClr val="bg1"/>
                </a:solidFill>
                <a:latin typeface="Archivo Black" panose="020B0A03020202020B04" pitchFamily="34" charset="0"/>
                <a:cs typeface="Arial" panose="020B0604020202020204" pitchFamily="34" charset="0"/>
              </a:rPr>
              <a:t>Toolkits &amp; networking</a:t>
            </a:r>
            <a:endParaRPr lang="en-GB" sz="2133">
              <a:solidFill>
                <a:schemeClr val="bg1"/>
              </a:solidFill>
              <a:latin typeface="Archivo Black" panose="020B0A03020202020B04" pitchFamily="34" charset="0"/>
              <a:cs typeface="Arial" panose="020B0604020202020204" pitchFamily="34" charset="0"/>
            </a:endParaRPr>
          </a:p>
          <a:p>
            <a:pPr marL="243411" indent="-243411" algn="just" defTabSz="121917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US" sz="1600" kern="10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Ready to use templates &amp; toolkits</a:t>
            </a:r>
          </a:p>
          <a:p>
            <a:pPr marL="243411" indent="-243411" algn="just" defTabSz="121917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US" sz="1600" kern="10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National, regional &amp; role forums</a:t>
            </a:r>
          </a:p>
          <a:p>
            <a:pPr algn="just" defTabSz="1219170">
              <a:lnSpc>
                <a:spcPct val="114000"/>
              </a:lnSpc>
              <a:defRPr/>
            </a:pPr>
            <a:endParaRPr lang="en-GB" sz="267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178" indent="-239178" algn="just" defTabSz="121917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US" sz="1600" kern="10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Promotion of LOCs</a:t>
            </a:r>
          </a:p>
          <a:p>
            <a:pPr marL="239178" indent="-239178" algn="just" defTabSz="121917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US" sz="1600" kern="10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Constituent engagement support</a:t>
            </a:r>
          </a:p>
          <a:p>
            <a:pPr marL="243411" indent="-243411" algn="just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US" sz="1600" kern="10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NOC/ROC &amp; role specific events</a:t>
            </a:r>
          </a:p>
          <a:p>
            <a:pPr marL="243411" indent="-243411" algn="just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GB" sz="1600" kern="10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Regular strategic updates (inc. bulletins)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1D7B7-72E2-0007-F24E-318BCAAADAE0}"/>
              </a:ext>
            </a:extLst>
          </p:cNvPr>
          <p:cNvSpPr txBox="1"/>
          <p:nvPr/>
        </p:nvSpPr>
        <p:spPr>
          <a:xfrm>
            <a:off x="456937" y="2373710"/>
            <a:ext cx="4365931" cy="185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2133" b="1" dirty="0">
                <a:solidFill>
                  <a:prstClr val="black"/>
                </a:solidFill>
                <a:latin typeface="Archivo Black" panose="020B0A03020202020B04" pitchFamily="34" charset="0"/>
                <a:cs typeface="Arial" panose="020B0604020202020204" pitchFamily="34" charset="0"/>
              </a:rPr>
              <a:t>Training and Development</a:t>
            </a:r>
          </a:p>
          <a:p>
            <a:pPr algn="just" defTabSz="1219170">
              <a:defRPr/>
            </a:pPr>
            <a:endParaRPr lang="en-GB" sz="2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411" indent="-243411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US" sz="1600" kern="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CPD</a:t>
            </a:r>
          </a:p>
          <a:p>
            <a:pPr marL="243411" indent="-243411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GB" sz="1600" kern="1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Succession planning support</a:t>
            </a:r>
          </a:p>
          <a:p>
            <a:pPr marL="243411" indent="-243411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US" sz="1600" kern="1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Committee/leadership skills</a:t>
            </a:r>
          </a:p>
          <a:p>
            <a:pPr marL="243411" indent="-243411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US" sz="1600" kern="1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LOC induction, interim &amp; leadership courses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88A15-6DEC-A585-FD1A-A5D5BECD8E2D}"/>
              </a:ext>
            </a:extLst>
          </p:cNvPr>
          <p:cNvSpPr txBox="1"/>
          <p:nvPr/>
        </p:nvSpPr>
        <p:spPr>
          <a:xfrm>
            <a:off x="11537738" y="6693564"/>
            <a:ext cx="4433683" cy="2265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2133" b="1" dirty="0">
                <a:solidFill>
                  <a:schemeClr val="bg1"/>
                </a:solidFill>
                <a:latin typeface="Archivo Black" panose="020B0A03020202020B04" pitchFamily="34" charset="0"/>
                <a:cs typeface="Arial" panose="020B0604020202020204" pitchFamily="34" charset="0"/>
              </a:rPr>
              <a:t>Clinical/enhanced services</a:t>
            </a:r>
          </a:p>
          <a:p>
            <a:pPr algn="just" defTabSz="1219170">
              <a:defRPr/>
            </a:pPr>
            <a:endParaRPr lang="en-GB" sz="267" dirty="0">
              <a:solidFill>
                <a:schemeClr val="bg1"/>
              </a:solidFill>
              <a:latin typeface="Archivo Black" panose="020B0A03020202020B04" pitchFamily="34" charset="0"/>
              <a:cs typeface="Arial" panose="020B0604020202020204" pitchFamily="34" charset="0"/>
            </a:endParaRPr>
          </a:p>
          <a:p>
            <a:pPr marL="243411" indent="-243411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GB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Service specifications &amp; pathways (inc. promotion)</a:t>
            </a:r>
          </a:p>
          <a:p>
            <a:pPr marL="243411" indent="-243411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GB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Supporting cases &amp; data</a:t>
            </a:r>
          </a:p>
          <a:p>
            <a:pPr marL="243411" indent="-243411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GB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WOPEC accreditations/delivery standards</a:t>
            </a:r>
          </a:p>
          <a:p>
            <a:pPr marL="243411" indent="-243411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US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Bids for national projects/pilots (CVD)</a:t>
            </a:r>
          </a:p>
          <a:p>
            <a:pPr marL="243411" indent="-243411" algn="just" defTabSz="1219170">
              <a:lnSpc>
                <a:spcPct val="115000"/>
              </a:lnSpc>
              <a:spcAft>
                <a:spcPts val="533"/>
              </a:spcAft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GB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PEC relations/support</a:t>
            </a:r>
          </a:p>
          <a:p>
            <a:pPr algn="just" defTabSz="1219170">
              <a:defRPr/>
            </a:pPr>
            <a:endParaRPr lang="en-GB" sz="2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559B27-0B0C-02DE-55E7-8FBBB941E54E}"/>
              </a:ext>
            </a:extLst>
          </p:cNvPr>
          <p:cNvSpPr txBox="1"/>
          <p:nvPr/>
        </p:nvSpPr>
        <p:spPr>
          <a:xfrm>
            <a:off x="11366965" y="4435475"/>
            <a:ext cx="4566976" cy="22016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2133" b="1" dirty="0">
                <a:solidFill>
                  <a:schemeClr val="bg1"/>
                </a:solidFill>
                <a:latin typeface="Archivo Black" panose="020B0A03020202020B04" pitchFamily="34" charset="0"/>
                <a:cs typeface="Arial" panose="020B0604020202020204" pitchFamily="34" charset="0"/>
              </a:rPr>
              <a:t>National resources</a:t>
            </a:r>
          </a:p>
          <a:p>
            <a:pPr algn="just" defTabSz="1219170">
              <a:defRPr/>
            </a:pPr>
            <a:endParaRPr lang="en-GB" sz="267" dirty="0">
              <a:solidFill>
                <a:schemeClr val="bg1"/>
              </a:solidFill>
              <a:latin typeface="Archivo Black" panose="020B0A03020202020B04" pitchFamily="34" charset="0"/>
              <a:cs typeface="Arial" panose="020B0604020202020204" pitchFamily="34" charset="0"/>
            </a:endParaRPr>
          </a:p>
          <a:p>
            <a:pPr marL="243411" indent="-243411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US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Library of national digest documents</a:t>
            </a:r>
          </a:p>
          <a:p>
            <a:pPr marL="243411" indent="-243411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GB" sz="1600" kern="100" dirty="0" err="1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QiO</a:t>
            </a:r>
            <a:endParaRPr lang="en-GB" sz="1600" kern="100" dirty="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43411" indent="-243411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GB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Influence national discussions on current opportunities &amp; challenges</a:t>
            </a:r>
          </a:p>
          <a:p>
            <a:pPr marL="243411" indent="-243411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GB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Case studies </a:t>
            </a:r>
          </a:p>
          <a:p>
            <a:pPr marL="243411" indent="-243411" defTabSz="121917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r>
              <a:rPr lang="en-GB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Central hub data/knowledge tailored to LOCs</a:t>
            </a:r>
          </a:p>
          <a:p>
            <a:pPr algn="just" defTabSz="1219170">
              <a:defRPr/>
            </a:pPr>
            <a:endParaRPr lang="en-GB" sz="2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7" grpId="0"/>
      <p:bldP spid="27" grpId="0"/>
      <p:bldGraphic spid="5" grpId="0">
        <p:bldAsOne/>
      </p:bldGraphic>
      <p:bldP spid="10" grpId="0"/>
      <p:bldP spid="9" grpId="0"/>
      <p:bldP spid="3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AF7E94AC-6C80-D0D0-F1D8-C174B7BC3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7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C154B9-B0BB-9FE4-506F-FEEFDB67D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r="11330"/>
          <a:stretch/>
        </p:blipFill>
        <p:spPr>
          <a:xfrm flipH="1">
            <a:off x="0" y="0"/>
            <a:ext cx="7342188" cy="6337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EAF245-8F51-8F19-B0D8-14C4C07C83BD}"/>
              </a:ext>
            </a:extLst>
          </p:cNvPr>
          <p:cNvSpPr/>
          <p:nvPr/>
        </p:nvSpPr>
        <p:spPr>
          <a:xfrm>
            <a:off x="0" y="6337300"/>
            <a:ext cx="7342188" cy="2806700"/>
          </a:xfrm>
          <a:prstGeom prst="rect">
            <a:avLst/>
          </a:prstGeom>
          <a:solidFill>
            <a:srgbClr val="5007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551D32-1BC4-43AB-A7E0-37EDE248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101" y="393700"/>
            <a:ext cx="6908799" cy="1760889"/>
          </a:xfrm>
          <a:solidFill>
            <a:srgbClr val="F4F8FE"/>
          </a:solidFill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500778"/>
                </a:solidFill>
                <a:latin typeface="Arial" panose="020B0604020202020204" pitchFamily="34" charset="0"/>
              </a:rPr>
              <a:t>Who are LOCSU?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C3461-A398-477B-9351-360D3C057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1" y="2311400"/>
            <a:ext cx="8179540" cy="6587556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500778"/>
                </a:solidFill>
              </a:rPr>
              <a:t>LOCSU supports LOCs in England across a range of activities relating to primary eye care, including: </a:t>
            </a:r>
          </a:p>
          <a:p>
            <a:pPr lvl="1"/>
            <a:endParaRPr lang="en-GB" sz="1000" dirty="0"/>
          </a:p>
          <a:p>
            <a:pPr marL="631825" lvl="1" indent="-303213"/>
            <a:r>
              <a:rPr lang="en-GB" sz="2000" dirty="0"/>
              <a:t>Policy work and influencing</a:t>
            </a:r>
          </a:p>
          <a:p>
            <a:pPr marL="631825" lvl="1" indent="-303213"/>
            <a:r>
              <a:rPr lang="en-GB" sz="2000" dirty="0"/>
              <a:t>Commissioning support</a:t>
            </a:r>
          </a:p>
          <a:p>
            <a:pPr marL="631825" lvl="1" indent="-303213"/>
            <a:r>
              <a:rPr lang="en-GB" sz="2000" dirty="0"/>
              <a:t>Governance and compliance</a:t>
            </a:r>
          </a:p>
          <a:p>
            <a:pPr marL="631825" lvl="1" indent="-303213"/>
            <a:r>
              <a:rPr lang="en-GB" sz="2000" dirty="0"/>
              <a:t>Training and development support</a:t>
            </a:r>
          </a:p>
          <a:p>
            <a:pPr marL="631825" lvl="1" indent="-303213"/>
            <a:r>
              <a:rPr lang="en-US" sz="2000" dirty="0"/>
              <a:t>Develop clinical pathways</a:t>
            </a:r>
          </a:p>
          <a:p>
            <a:pPr marL="631825" indent="-303213">
              <a:spcAft>
                <a:spcPts val="0"/>
              </a:spcAft>
            </a:pPr>
            <a:r>
              <a:rPr lang="en-US" sz="2000" dirty="0"/>
              <a:t>Develop local case studies</a:t>
            </a:r>
          </a:p>
          <a:p>
            <a:pPr marL="328612" indent="0">
              <a:spcAft>
                <a:spcPts val="0"/>
              </a:spcAft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400" b="1" dirty="0">
                <a:solidFill>
                  <a:srgbClr val="500778"/>
                </a:solidFill>
              </a:rPr>
              <a:t>What does LOCSU do for you?</a:t>
            </a:r>
            <a:endParaRPr lang="en-US" sz="2400" dirty="0"/>
          </a:p>
          <a:p>
            <a:pPr marL="631825" indent="-303213">
              <a:spcAft>
                <a:spcPts val="0"/>
              </a:spcAft>
            </a:pPr>
            <a:r>
              <a:rPr lang="en-US" sz="2000" dirty="0"/>
              <a:t>Provide training and support to LOCs</a:t>
            </a:r>
          </a:p>
          <a:p>
            <a:pPr marL="631825" indent="-303213">
              <a:spcAft>
                <a:spcPts val="0"/>
              </a:spcAft>
            </a:pPr>
            <a:r>
              <a:rPr lang="en-US" sz="2000" dirty="0"/>
              <a:t>LOC payroll service​</a:t>
            </a:r>
          </a:p>
          <a:p>
            <a:pPr marL="631825" indent="-303213">
              <a:spcAft>
                <a:spcPts val="0"/>
              </a:spcAft>
            </a:pPr>
            <a:r>
              <a:rPr lang="en-US" sz="2000" dirty="0"/>
              <a:t>Produce webinars, podcasts and other accessible learning and information opportunities​</a:t>
            </a:r>
          </a:p>
          <a:p>
            <a:pPr marL="631825" indent="-303213">
              <a:spcAft>
                <a:spcPts val="0"/>
              </a:spcAft>
            </a:pPr>
            <a:r>
              <a:rPr lang="en-US" sz="2000" dirty="0"/>
              <a:t>LOC model constitution engagement and update​</a:t>
            </a:r>
          </a:p>
          <a:p>
            <a:pPr marL="631825" indent="-303213">
              <a:spcAft>
                <a:spcPts val="0"/>
              </a:spcAft>
            </a:pPr>
            <a:r>
              <a:rPr lang="en-US" sz="2000" dirty="0"/>
              <a:t>NOC25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92700E-FA89-ACBC-C353-EAA3551E9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948" y="6731000"/>
            <a:ext cx="2019300" cy="2019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CF0DF7-C221-6D6E-12AA-65D5B2A46835}"/>
              </a:ext>
            </a:extLst>
          </p:cNvPr>
          <p:cNvSpPr txBox="1"/>
          <p:nvPr/>
        </p:nvSpPr>
        <p:spPr>
          <a:xfrm>
            <a:off x="2575432" y="7365305"/>
            <a:ext cx="3392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our website to find out more about LOCSU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9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F9AA4-5452-44E9-FE98-F5D846DAA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F62B0C-5BBD-BD87-7002-AEAEEA978B8F}"/>
              </a:ext>
            </a:extLst>
          </p:cNvPr>
          <p:cNvSpPr/>
          <p:nvPr/>
        </p:nvSpPr>
        <p:spPr>
          <a:xfrm>
            <a:off x="794" y="4826000"/>
            <a:ext cx="6875229" cy="4318000"/>
          </a:xfrm>
          <a:prstGeom prst="rect">
            <a:avLst/>
          </a:prstGeom>
          <a:solidFill>
            <a:srgbClr val="5007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E43289-066D-CAD1-3208-B3ED468D7D05}"/>
              </a:ext>
            </a:extLst>
          </p:cNvPr>
          <p:cNvSpPr/>
          <p:nvPr/>
        </p:nvSpPr>
        <p:spPr>
          <a:xfrm>
            <a:off x="7055371" y="4836996"/>
            <a:ext cx="6870975" cy="4318000"/>
          </a:xfrm>
          <a:prstGeom prst="rect">
            <a:avLst/>
          </a:prstGeom>
          <a:solidFill>
            <a:srgbClr val="C1B2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9C90D-7488-6D52-D62C-5463EF91B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710" y="359344"/>
            <a:ext cx="13937233" cy="1655545"/>
          </a:xfrm>
        </p:spPr>
        <p:txBody>
          <a:bodyPr>
            <a:noAutofit/>
          </a:bodyPr>
          <a:lstStyle/>
          <a:p>
            <a:r>
              <a:rPr lang="en-GB" sz="6300" b="1" dirty="0">
                <a:latin typeface="Arial" panose="020B0604020202020204" pitchFamily="34" charset="0"/>
              </a:rPr>
              <a:t>2023/25: LOCSU support to LOCs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F9724F-0D28-EC6A-4631-64D4F2371594}"/>
              </a:ext>
            </a:extLst>
          </p:cNvPr>
          <p:cNvSpPr txBox="1"/>
          <p:nvPr/>
        </p:nvSpPr>
        <p:spPr>
          <a:xfrm>
            <a:off x="208852" y="6423779"/>
            <a:ext cx="297964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>
                <a:solidFill>
                  <a:srgbClr val="CEDC00"/>
                </a:solidFill>
                <a:latin typeface="Archivo Black" panose="020B0A03020202020B04" pitchFamily="34" charset="0"/>
              </a:rPr>
              <a:t>NOC</a:t>
            </a:r>
            <a:endParaRPr lang="en-GB" sz="3200">
              <a:solidFill>
                <a:srgbClr val="CEDC00"/>
              </a:solidFill>
              <a:latin typeface="Archivo Black" panose="020B0A03020202020B04" pitchFamily="34" charset="0"/>
            </a:endParaRPr>
          </a:p>
          <a:p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and most ambitious to date!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DC48B7-063D-56AA-A530-FC7043B1A4EA}"/>
              </a:ext>
            </a:extLst>
          </p:cNvPr>
          <p:cNvSpPr txBox="1"/>
          <p:nvPr/>
        </p:nvSpPr>
        <p:spPr>
          <a:xfrm>
            <a:off x="3256229" y="5009084"/>
            <a:ext cx="3504928" cy="39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2133">
                <a:solidFill>
                  <a:srgbClr val="CEDC00"/>
                </a:solidFill>
                <a:latin typeface="Archivo Black" panose="020B0A03020202020B04" pitchFamily="34" charset="0"/>
              </a:rPr>
              <a:t>National Forum</a:t>
            </a:r>
          </a:p>
          <a:p>
            <a:pPr defTabSz="1219170">
              <a:lnSpc>
                <a:spcPct val="115000"/>
              </a:lnSpc>
              <a:spcAft>
                <a:spcPts val="1067"/>
              </a:spcAft>
              <a:tabLst>
                <a:tab pos="609585" algn="l"/>
              </a:tabLst>
              <a:defRPr/>
            </a:pPr>
            <a:r>
              <a:rPr lang="en-US" sz="1600" kern="100">
                <a:solidFill>
                  <a:prstClr val="white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Strengthening links and holding LOCSU to account.</a:t>
            </a:r>
            <a:endParaRPr lang="en-GB" sz="1600" kern="100">
              <a:solidFill>
                <a:prstClr val="white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609585" algn="l"/>
              </a:tabLst>
            </a:pPr>
            <a:endParaRPr lang="en-US" sz="267" kern="100">
              <a:solidFill>
                <a:srgbClr val="CEDC00"/>
              </a:solidFill>
              <a:latin typeface="Archivo Black" panose="020B0A03020202020B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609585" algn="l"/>
              </a:tabLst>
            </a:pPr>
            <a:r>
              <a:rPr lang="en-US" sz="2133" kern="100">
                <a:solidFill>
                  <a:srgbClr val="CEDC00"/>
                </a:solidFill>
                <a:latin typeface="Archivo Black" panose="020B0A03020202020B04" pitchFamily="34" charset="0"/>
                <a:ea typeface="Aptos" panose="020B0004020202020204" pitchFamily="34" charset="0"/>
                <a:cs typeface="Arial" panose="020B0604020202020204" pitchFamily="34" charset="0"/>
              </a:rPr>
              <a:t>Improved Communications</a:t>
            </a:r>
          </a:p>
          <a:p>
            <a:pPr>
              <a:lnSpc>
                <a:spcPct val="115000"/>
              </a:lnSpc>
              <a:tabLst>
                <a:tab pos="609585" algn="l"/>
              </a:tabLst>
            </a:pPr>
            <a:r>
              <a:rPr lang="en-US" sz="1600" kern="10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Improved communications, newsletters, bulletins and podcasts.</a:t>
            </a:r>
          </a:p>
          <a:p>
            <a:pPr>
              <a:lnSpc>
                <a:spcPct val="115000"/>
              </a:lnSpc>
              <a:tabLst>
                <a:tab pos="609585" algn="l"/>
              </a:tabLst>
            </a:pPr>
            <a:endParaRPr lang="en-US" sz="14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609585" algn="l"/>
              </a:tabLst>
            </a:pPr>
            <a:r>
              <a:rPr lang="en-US" sz="2133" kern="100">
                <a:solidFill>
                  <a:srgbClr val="CEDC00"/>
                </a:solidFill>
                <a:latin typeface="Archivo Black" panose="020B0A03020202020B04" pitchFamily="34" charset="0"/>
                <a:ea typeface="Aptos" panose="020B0004020202020204" pitchFamily="34" charset="0"/>
                <a:cs typeface="Arial" panose="020B0604020202020204" pitchFamily="34" charset="0"/>
              </a:rPr>
              <a:t>LOC Promotion</a:t>
            </a:r>
          </a:p>
          <a:p>
            <a:pPr algn="just">
              <a:lnSpc>
                <a:spcPct val="115000"/>
              </a:lnSpc>
              <a:tabLst>
                <a:tab pos="609585" algn="l"/>
              </a:tabLst>
            </a:pPr>
            <a:r>
              <a:rPr lang="en-US" sz="1600" kern="10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Promotion of LOCs at universities and 100% Optical (132 visitors and a third signposted to LOCs).</a:t>
            </a:r>
            <a:endParaRPr lang="en-GB" sz="14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3B45F1-AB07-18C2-013A-6D25CD5536FE}"/>
              </a:ext>
            </a:extLst>
          </p:cNvPr>
          <p:cNvSpPr txBox="1"/>
          <p:nvPr/>
        </p:nvSpPr>
        <p:spPr>
          <a:xfrm>
            <a:off x="7271346" y="5813961"/>
            <a:ext cx="3233789" cy="3048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133">
                <a:solidFill>
                  <a:srgbClr val="500778"/>
                </a:solidFill>
                <a:latin typeface="Archivo Black" panose="020B0A03020202020B04" pitchFamily="34" charset="0"/>
              </a:rPr>
              <a:t>Standard Specification</a:t>
            </a:r>
          </a:p>
          <a:p>
            <a:pPr algn="just">
              <a:lnSpc>
                <a:spcPct val="115000"/>
              </a:lnSpc>
              <a:spcAft>
                <a:spcPts val="1067"/>
              </a:spcAft>
              <a:tabLst>
                <a:tab pos="609585" algn="l"/>
              </a:tabLst>
            </a:pPr>
            <a:r>
              <a:rPr lang="en-US" sz="16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National standard specification for CUES (community minor and urgent care) following a ministerial request.</a:t>
            </a:r>
            <a:endParaRPr lang="en-GB" sz="267">
              <a:solidFill>
                <a:srgbClr val="00AEC7"/>
              </a:solidFill>
              <a:latin typeface="Archivo Black" panose="020B0A03020202020B04" pitchFamily="34" charset="0"/>
            </a:endParaRPr>
          </a:p>
          <a:p>
            <a:endParaRPr lang="en-GB" sz="667">
              <a:solidFill>
                <a:srgbClr val="00AEC7"/>
              </a:solidFill>
              <a:latin typeface="Archivo Black" panose="020B0A03020202020B04" pitchFamily="34" charset="0"/>
            </a:endParaRPr>
          </a:p>
          <a:p>
            <a:r>
              <a:rPr lang="en-GB" sz="2133">
                <a:solidFill>
                  <a:srgbClr val="500778"/>
                </a:solidFill>
                <a:latin typeface="Archivo Black" panose="020B0A03020202020B04" pitchFamily="34" charset="0"/>
              </a:rPr>
              <a:t>Constitution Development</a:t>
            </a:r>
          </a:p>
          <a:p>
            <a:pPr>
              <a:lnSpc>
                <a:spcPct val="115000"/>
              </a:lnSpc>
              <a:spcAft>
                <a:spcPts val="1067"/>
              </a:spcAft>
              <a:tabLst>
                <a:tab pos="609585" algn="l"/>
              </a:tabLst>
            </a:pPr>
            <a:r>
              <a:rPr lang="en-US" sz="16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Developed with legal advice.</a:t>
            </a:r>
            <a:endParaRPr lang="en-GB" sz="1600">
              <a:solidFill>
                <a:srgbClr val="00AEC7"/>
              </a:solidFill>
              <a:latin typeface="Archivo Black" panose="020B0A03020202020B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D25B3-BDD5-6993-0673-37B112E8AAE8}"/>
              </a:ext>
            </a:extLst>
          </p:cNvPr>
          <p:cNvSpPr txBox="1"/>
          <p:nvPr/>
        </p:nvSpPr>
        <p:spPr>
          <a:xfrm>
            <a:off x="208852" y="5089272"/>
            <a:ext cx="2979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chemeClr val="bg1"/>
                </a:solidFill>
                <a:latin typeface="Archivo Black" panose="020B0A03020202020B04" pitchFamily="34" charset="0"/>
                <a:cs typeface="Arial" panose="020B0604020202020204" pitchFamily="34" charset="0"/>
              </a:rPr>
              <a:t>You asked, we did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69E4F-60DF-FD7C-023D-927879FCACE0}"/>
              </a:ext>
            </a:extLst>
          </p:cNvPr>
          <p:cNvSpPr txBox="1"/>
          <p:nvPr/>
        </p:nvSpPr>
        <p:spPr>
          <a:xfrm>
            <a:off x="7271347" y="5077011"/>
            <a:ext cx="2979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Archivo Black" panose="020B0A03020202020B04" pitchFamily="34" charset="0"/>
                <a:cs typeface="Arial" panose="020B0604020202020204" pitchFamily="34" charset="0"/>
              </a:rPr>
              <a:t>Plus</a:t>
            </a:r>
            <a:endParaRPr lang="en-GB" sz="1600">
              <a:latin typeface="Archivo Black" panose="020B0A03020202020B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ack background with numbers&#10;&#10;Description automatically generated">
            <a:extLst>
              <a:ext uri="{FF2B5EF4-FFF2-40B4-BE49-F238E27FC236}">
                <a16:creationId xmlns:a16="http://schemas.microsoft.com/office/drawing/2014/main" id="{99E71F4C-116F-15E5-DCC5-14F117841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79" b="14808"/>
          <a:stretch/>
        </p:blipFill>
        <p:spPr>
          <a:xfrm>
            <a:off x="-41738" y="2330024"/>
            <a:ext cx="16613981" cy="10665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60FF76-9977-34EB-E226-A748E2104FA4}"/>
              </a:ext>
            </a:extLst>
          </p:cNvPr>
          <p:cNvSpPr txBox="1"/>
          <p:nvPr/>
        </p:nvSpPr>
        <p:spPr>
          <a:xfrm>
            <a:off x="208851" y="7596144"/>
            <a:ext cx="2979643" cy="1290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>
                <a:solidFill>
                  <a:srgbClr val="CEDC00"/>
                </a:solidFill>
                <a:latin typeface="Archivo Black" panose="020B0A03020202020B04" pitchFamily="34" charset="0"/>
              </a:rPr>
              <a:t>Chair Conference/ Comms forum</a:t>
            </a:r>
          </a:p>
          <a:p>
            <a:pPr>
              <a:lnSpc>
                <a:spcPct val="115000"/>
              </a:lnSpc>
              <a:spcAft>
                <a:spcPts val="1067"/>
              </a:spcAft>
              <a:tabLst>
                <a:tab pos="609585" algn="l"/>
              </a:tabLst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Expanding the networking offer and role focused forums.</a:t>
            </a:r>
            <a:endParaRPr lang="en-US" sz="16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19E92-6747-3088-B116-61D1C8365862}"/>
              </a:ext>
            </a:extLst>
          </p:cNvPr>
          <p:cNvSpPr txBox="1"/>
          <p:nvPr/>
        </p:nvSpPr>
        <p:spPr>
          <a:xfrm>
            <a:off x="10682936" y="5813962"/>
            <a:ext cx="3094172" cy="2710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15000"/>
              </a:lnSpc>
              <a:tabLst>
                <a:tab pos="609585" algn="l"/>
              </a:tabLst>
              <a:defRPr/>
            </a:pPr>
            <a:r>
              <a:rPr lang="en-US" sz="2133" kern="100">
                <a:solidFill>
                  <a:srgbClr val="500778"/>
                </a:solidFill>
                <a:latin typeface="Archivo Black" panose="020B0A03020202020B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 conduit</a:t>
            </a:r>
            <a:endParaRPr lang="en-US" sz="1600" kern="100">
              <a:solidFill>
                <a:srgbClr val="500778"/>
              </a:solidFill>
              <a:latin typeface="Archivo Black" panose="020B0A03020202020B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15000"/>
              </a:lnSpc>
              <a:tabLst>
                <a:tab pos="609585" algn="l"/>
              </a:tabLst>
              <a:defRPr/>
            </a:pPr>
            <a:r>
              <a:rPr lang="en-US" sz="1600" kern="10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OFNC and sector bodies.</a:t>
            </a:r>
          </a:p>
          <a:p>
            <a:pPr>
              <a:lnSpc>
                <a:spcPct val="115000"/>
              </a:lnSpc>
              <a:tabLst>
                <a:tab pos="609585" algn="l"/>
              </a:tabLst>
            </a:pPr>
            <a:endParaRPr lang="en-US" sz="1333" kern="100">
              <a:solidFill>
                <a:srgbClr val="500778"/>
              </a:solidFill>
              <a:latin typeface="Archivo Black" panose="020B0A03020202020B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609585" algn="l"/>
              </a:tabLst>
            </a:pPr>
            <a:endParaRPr lang="en-US" sz="1333" kern="100">
              <a:solidFill>
                <a:srgbClr val="500778"/>
              </a:solidFill>
              <a:latin typeface="Archivo Black" panose="020B0A03020202020B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609585" algn="l"/>
              </a:tabLst>
            </a:pPr>
            <a:r>
              <a:rPr lang="en-US" sz="2133" kern="100">
                <a:solidFill>
                  <a:srgbClr val="500778"/>
                </a:solidFill>
                <a:latin typeface="Archivo Black" panose="020B0A03020202020B04" pitchFamily="34" charset="0"/>
                <a:ea typeface="Aptos" panose="020B0004020202020204" pitchFamily="34" charset="0"/>
                <a:cs typeface="Arial" panose="020B0604020202020204" pitchFamily="34" charset="0"/>
              </a:rPr>
              <a:t>Advocacy</a:t>
            </a:r>
          </a:p>
          <a:p>
            <a:pPr algn="just">
              <a:lnSpc>
                <a:spcPct val="115000"/>
              </a:lnSpc>
              <a:tabLst>
                <a:tab pos="609585" algn="l"/>
              </a:tabLst>
            </a:pPr>
            <a:r>
              <a:rPr lang="en-US" sz="16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Partnership and advocacy around Marsha De Cordova bill. All-Party Parliamentary groups, Five nations and roundtables</a:t>
            </a:r>
            <a:r>
              <a:rPr lang="en-GB" sz="16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06DA73B-5B59-BB7E-20A0-1D1327F8D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3" t="2470" r="23750" b="2470"/>
          <a:stretch/>
        </p:blipFill>
        <p:spPr>
          <a:xfrm>
            <a:off x="14072277" y="7044268"/>
            <a:ext cx="1891005" cy="19133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0D51A2-83F9-72FE-9FA7-1050113172C4}"/>
              </a:ext>
            </a:extLst>
          </p:cNvPr>
          <p:cNvSpPr txBox="1"/>
          <p:nvPr/>
        </p:nvSpPr>
        <p:spPr>
          <a:xfrm>
            <a:off x="14142322" y="6260872"/>
            <a:ext cx="172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Scan to read the LOCSU Annual Report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A12110-C8FD-5663-8776-3AC0988CE872}"/>
              </a:ext>
            </a:extLst>
          </p:cNvPr>
          <p:cNvSpPr txBox="1"/>
          <p:nvPr/>
        </p:nvSpPr>
        <p:spPr>
          <a:xfrm>
            <a:off x="5459177" y="3416673"/>
            <a:ext cx="2278743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CPD points issued, after expanded training offer</a:t>
            </a:r>
            <a:endParaRPr lang="en-GB" sz="14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BC1E0D-B114-90C1-B233-116499BC67DF}"/>
              </a:ext>
            </a:extLst>
          </p:cNvPr>
          <p:cNvSpPr txBox="1"/>
          <p:nvPr/>
        </p:nvSpPr>
        <p:spPr>
          <a:xfrm>
            <a:off x="2595511" y="3410623"/>
            <a:ext cx="2815769" cy="769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 to support LOC work </a:t>
            </a:r>
          </a:p>
          <a:p>
            <a:pPr algn="ctr"/>
            <a:r>
              <a:rPr lang="en-US" sz="1467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(average based on previous meetings attended)</a:t>
            </a:r>
            <a:endParaRPr lang="en-GB" sz="1467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CB0AA9-C2D2-710F-A148-63C6E8922453}"/>
              </a:ext>
            </a:extLst>
          </p:cNvPr>
          <p:cNvSpPr txBox="1"/>
          <p:nvPr/>
        </p:nvSpPr>
        <p:spPr>
          <a:xfrm>
            <a:off x="268871" y="3396613"/>
            <a:ext cx="2278743" cy="995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 increase in direct investment in LOCs, compared to the previous year</a:t>
            </a:r>
            <a:endParaRPr lang="en-GB" sz="14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3D905F-186C-2BA5-534A-34BA3A749420}"/>
              </a:ext>
            </a:extLst>
          </p:cNvPr>
          <p:cNvSpPr txBox="1"/>
          <p:nvPr/>
        </p:nvSpPr>
        <p:spPr>
          <a:xfrm>
            <a:off x="7889217" y="3396613"/>
            <a:ext cx="1912983" cy="769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developed to support LOCs</a:t>
            </a:r>
            <a:endParaRPr lang="en-GB" sz="14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C0AF62-61C9-3A4E-D12B-33681EE3BDC9}"/>
              </a:ext>
            </a:extLst>
          </p:cNvPr>
          <p:cNvSpPr txBox="1"/>
          <p:nvPr/>
        </p:nvSpPr>
        <p:spPr>
          <a:xfrm>
            <a:off x="9562716" y="3410926"/>
            <a:ext cx="1799775" cy="995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LOCs </a:t>
            </a:r>
            <a:r>
              <a:rPr lang="en-US" sz="1467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utilising</a:t>
            </a:r>
            <a:r>
              <a:rPr lang="en-US" sz="14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67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LocumKit</a:t>
            </a:r>
            <a:r>
              <a:rPr lang="en-US" sz="14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LOCSU funded payroll service</a:t>
            </a:r>
            <a:endParaRPr lang="en-GB" sz="14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5B3E67-6E15-7E26-2180-EA186086E843}"/>
              </a:ext>
            </a:extLst>
          </p:cNvPr>
          <p:cNvSpPr txBox="1"/>
          <p:nvPr/>
        </p:nvSpPr>
        <p:spPr>
          <a:xfrm>
            <a:off x="11112843" y="3410623"/>
            <a:ext cx="1799775" cy="122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LOCs have a live LOC-online website, with a further three in development</a:t>
            </a:r>
            <a:endParaRPr lang="en-GB" sz="14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2A6369-9564-C535-4742-5515EA089E18}"/>
              </a:ext>
            </a:extLst>
          </p:cNvPr>
          <p:cNvSpPr txBox="1"/>
          <p:nvPr/>
        </p:nvSpPr>
        <p:spPr>
          <a:xfrm>
            <a:off x="12738803" y="3396613"/>
            <a:ext cx="1799775" cy="122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and support information for sharing with and influencing commissioners</a:t>
            </a:r>
            <a:endParaRPr lang="en-GB" sz="14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62157A-ED28-DF54-192D-9081C1F1B26B}"/>
              </a:ext>
            </a:extLst>
          </p:cNvPr>
          <p:cNvSpPr txBox="1"/>
          <p:nvPr/>
        </p:nvSpPr>
        <p:spPr>
          <a:xfrm>
            <a:off x="14462744" y="3396612"/>
            <a:ext cx="1636124" cy="995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 training and development courses for LOCs </a:t>
            </a:r>
            <a:endParaRPr lang="en-GB" sz="14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6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A232-A77A-1E26-8873-54A21E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latin typeface="Arial" panose="020B0604020202020204" pitchFamily="34" charset="0"/>
              </a:rPr>
              <a:t>National Hot Topics for 2025/26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ABDC9A-7CD0-86A2-6116-B0B84CB8AF8D}"/>
              </a:ext>
            </a:extLst>
          </p:cNvPr>
          <p:cNvSpPr/>
          <p:nvPr/>
        </p:nvSpPr>
        <p:spPr>
          <a:xfrm>
            <a:off x="3703435" y="2793396"/>
            <a:ext cx="4272795" cy="1952969"/>
          </a:xfrm>
          <a:prstGeom prst="roundRect">
            <a:avLst/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SPoA</a:t>
            </a:r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/Referral Management &amp; patient choice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5A79D2-A886-08D2-B0F6-F5BD5DFD8402}"/>
              </a:ext>
            </a:extLst>
          </p:cNvPr>
          <p:cNvSpPr/>
          <p:nvPr/>
        </p:nvSpPr>
        <p:spPr>
          <a:xfrm>
            <a:off x="8409619" y="2793396"/>
            <a:ext cx="4272795" cy="1952969"/>
          </a:xfrm>
          <a:prstGeom prst="roundRect">
            <a:avLst/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connectivity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FF6B13-76D8-11B1-4DC0-B7A2F350FCA8}"/>
              </a:ext>
            </a:extLst>
          </p:cNvPr>
          <p:cNvSpPr/>
          <p:nvPr/>
        </p:nvSpPr>
        <p:spPr>
          <a:xfrm>
            <a:off x="1552603" y="5708823"/>
            <a:ext cx="4257953" cy="1947413"/>
          </a:xfrm>
          <a:prstGeom prst="roundRect">
            <a:avLst/>
          </a:prstGeom>
          <a:solidFill>
            <a:srgbClr val="5007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CVD prevention in Optometry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558692-5087-B161-B187-E9569DA3522B}"/>
              </a:ext>
            </a:extLst>
          </p:cNvPr>
          <p:cNvSpPr/>
          <p:nvPr/>
        </p:nvSpPr>
        <p:spPr>
          <a:xfrm>
            <a:off x="6013462" y="5708822"/>
            <a:ext cx="4257953" cy="1947413"/>
          </a:xfrm>
          <a:prstGeom prst="roundRect">
            <a:avLst/>
          </a:prstGeom>
          <a:solidFill>
            <a:srgbClr val="5007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Sight testing in Special Schools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9C65B29-35A4-CA78-B45C-1826B9FF1F64}"/>
              </a:ext>
            </a:extLst>
          </p:cNvPr>
          <p:cNvSpPr/>
          <p:nvPr/>
        </p:nvSpPr>
        <p:spPr>
          <a:xfrm>
            <a:off x="10546016" y="5710296"/>
            <a:ext cx="4257953" cy="1947413"/>
          </a:xfrm>
          <a:prstGeom prst="roundRect">
            <a:avLst/>
          </a:prstGeom>
          <a:solidFill>
            <a:srgbClr val="5007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Glaucoma Care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3647B-62AD-694D-0F3A-98EE8D76EDF9}"/>
              </a:ext>
            </a:extLst>
          </p:cNvPr>
          <p:cNvSpPr txBox="1"/>
          <p:nvPr/>
        </p:nvSpPr>
        <p:spPr>
          <a:xfrm>
            <a:off x="3703435" y="2111755"/>
            <a:ext cx="89789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500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F509AB-34AC-0735-93EE-6B2D78917C17}"/>
              </a:ext>
            </a:extLst>
          </p:cNvPr>
          <p:cNvSpPr txBox="1"/>
          <p:nvPr/>
        </p:nvSpPr>
        <p:spPr>
          <a:xfrm>
            <a:off x="1567241" y="5014833"/>
            <a:ext cx="13251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500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endParaRPr lang="en-GB" sz="2800" b="1" dirty="0">
              <a:solidFill>
                <a:srgbClr val="5007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4D03A1-859A-5912-6E1C-B707F1531D08}"/>
              </a:ext>
            </a:extLst>
          </p:cNvPr>
          <p:cNvCxnSpPr>
            <a:cxnSpLocks/>
          </p:cNvCxnSpPr>
          <p:nvPr/>
        </p:nvCxnSpPr>
        <p:spPr>
          <a:xfrm>
            <a:off x="0" y="2696530"/>
            <a:ext cx="16257588" cy="0"/>
          </a:xfrm>
          <a:prstGeom prst="line">
            <a:avLst/>
          </a:prstGeom>
          <a:ln w="57150">
            <a:solidFill>
              <a:srgbClr val="500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0265A3-68CA-8A1D-EE9E-9AEFD3F59625}"/>
              </a:ext>
            </a:extLst>
          </p:cNvPr>
          <p:cNvCxnSpPr>
            <a:cxnSpLocks/>
          </p:cNvCxnSpPr>
          <p:nvPr/>
        </p:nvCxnSpPr>
        <p:spPr>
          <a:xfrm>
            <a:off x="0" y="5599608"/>
            <a:ext cx="16350343" cy="0"/>
          </a:xfrm>
          <a:prstGeom prst="line">
            <a:avLst/>
          </a:prstGeom>
          <a:ln w="57150">
            <a:solidFill>
              <a:srgbClr val="CE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51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1D32-1BC4-43AB-A7E0-37EDE248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10" y="308544"/>
            <a:ext cx="13106289" cy="1655545"/>
          </a:xfrm>
        </p:spPr>
        <p:txBody>
          <a:bodyPr>
            <a:normAutofit/>
          </a:bodyPr>
          <a:lstStyle/>
          <a:p>
            <a:r>
              <a:rPr lang="en-GB" sz="6600" b="1" dirty="0">
                <a:latin typeface="Arial" panose="020B0604020202020204" pitchFamily="34" charset="0"/>
              </a:rPr>
              <a:t>Our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C3461-A398-477B-9351-360D3C057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1" y="1816100"/>
            <a:ext cx="8123517" cy="6419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500778"/>
                </a:solidFill>
              </a:rPr>
              <a:t>NOC 2025</a:t>
            </a:r>
          </a:p>
          <a:p>
            <a:pPr marL="622300" lvl="1" indent="-303213"/>
            <a:r>
              <a:rPr lang="en-GB" sz="2400" dirty="0"/>
              <a:t>18 and 19 May 2025, Birmingham Hilton Metropole </a:t>
            </a:r>
          </a:p>
          <a:p>
            <a:pPr marL="609585" lvl="1" indent="0">
              <a:buNone/>
            </a:pPr>
            <a:endParaRPr lang="en-GB" sz="200" dirty="0"/>
          </a:p>
          <a:p>
            <a:pPr marL="609585" lvl="1" indent="0">
              <a:buNone/>
            </a:pPr>
            <a:endParaRPr lang="en-GB" sz="200" dirty="0"/>
          </a:p>
          <a:p>
            <a:pPr marL="0" indent="0">
              <a:buNone/>
            </a:pPr>
            <a:r>
              <a:rPr lang="en-GB" sz="2800" b="1" dirty="0">
                <a:solidFill>
                  <a:srgbClr val="500778"/>
                </a:solidFill>
              </a:rPr>
              <a:t>New LOC model constitution</a:t>
            </a:r>
          </a:p>
          <a:p>
            <a:pPr marL="622300" lvl="1" indent="-303213"/>
            <a:r>
              <a:rPr lang="en-GB" sz="2400" dirty="0"/>
              <a:t>Launch final draft in April, support LOCs to adopt</a:t>
            </a:r>
          </a:p>
          <a:p>
            <a:pPr marL="622300" lvl="1" indent="-303213"/>
            <a:r>
              <a:rPr lang="en-GB" sz="2400" dirty="0"/>
              <a:t>Develop supporting policies and tools</a:t>
            </a:r>
          </a:p>
          <a:p>
            <a:pPr marL="622300" lvl="1" indent="-303213"/>
            <a:endParaRPr lang="en-GB" sz="200" dirty="0"/>
          </a:p>
          <a:p>
            <a:pPr marL="0" indent="0">
              <a:buNone/>
            </a:pPr>
            <a:r>
              <a:rPr lang="en-GB" sz="2800" b="1" dirty="0">
                <a:solidFill>
                  <a:srgbClr val="500778"/>
                </a:solidFill>
              </a:rPr>
              <a:t>LOCSU strategy</a:t>
            </a:r>
          </a:p>
          <a:p>
            <a:pPr marL="631825" indent="-303213"/>
            <a:r>
              <a:rPr lang="en-GB" sz="2400" dirty="0"/>
              <a:t>A new three-year strategy, has been publishes, focusing on what we deliver for LOCs</a:t>
            </a:r>
          </a:p>
          <a:p>
            <a:pPr marL="631825" indent="-303213"/>
            <a:r>
              <a:rPr lang="en-GB" sz="2400" dirty="0"/>
              <a:t>Levy reduction</a:t>
            </a:r>
          </a:p>
          <a:p>
            <a:pPr marL="328612" indent="0">
              <a:buNone/>
            </a:pPr>
            <a:endParaRPr lang="en-GB" sz="200" dirty="0"/>
          </a:p>
          <a:p>
            <a:pPr marL="0" indent="0">
              <a:buNone/>
            </a:pPr>
            <a:r>
              <a:rPr lang="en-GB" sz="2800" b="1" dirty="0">
                <a:solidFill>
                  <a:srgbClr val="500778"/>
                </a:solidFill>
              </a:rPr>
              <a:t>Focus on enhanced services</a:t>
            </a:r>
          </a:p>
          <a:p>
            <a:pPr marL="631825" indent="-303213"/>
            <a:r>
              <a:rPr lang="en-GB" sz="2400" dirty="0"/>
              <a:t>Pathway review and refresh</a:t>
            </a:r>
          </a:p>
          <a:p>
            <a:pPr marL="631825" indent="-303213"/>
            <a:r>
              <a:rPr lang="en-GB" sz="2400" dirty="0"/>
              <a:t>Building the evidence base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B0B01-F49B-8227-8B9C-3DC77D9E3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4" r="36826"/>
          <a:stretch/>
        </p:blipFill>
        <p:spPr>
          <a:xfrm flipH="1">
            <a:off x="9539288" y="0"/>
            <a:ext cx="6718300" cy="914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4D4264-91DE-2148-56E9-DF6FC873BC14}"/>
              </a:ext>
            </a:extLst>
          </p:cNvPr>
          <p:cNvSpPr txBox="1"/>
          <p:nvPr/>
        </p:nvSpPr>
        <p:spPr>
          <a:xfrm>
            <a:off x="9532883" y="8029904"/>
            <a:ext cx="6724705" cy="830997"/>
          </a:xfrm>
          <a:prstGeom prst="rect">
            <a:avLst/>
          </a:prstGeom>
          <a:solidFill>
            <a:srgbClr val="F4F8FE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Picture: </a:t>
            </a:r>
            <a:r>
              <a:rPr lang="en-GB" dirty="0"/>
              <a:t>Regional Optical Conference, Nov. 2024 - coproduction of new model constitution with LOCs </a:t>
            </a:r>
          </a:p>
        </p:txBody>
      </p:sp>
    </p:spTree>
    <p:extLst>
      <p:ext uri="{BB962C8B-B14F-4D97-AF65-F5344CB8AC3E}">
        <p14:creationId xmlns:p14="http://schemas.microsoft.com/office/powerpoint/2010/main" val="285200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59912-5219-0ADA-D646-9B85A8AAE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latin typeface="Arial" panose="020B0604020202020204" pitchFamily="34" charset="0"/>
              </a:rPr>
              <a:t>LOC constitution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2E2AA5-35C7-62F7-784B-ED7C800EA008}"/>
              </a:ext>
            </a:extLst>
          </p:cNvPr>
          <p:cNvSpPr txBox="1">
            <a:spLocks/>
          </p:cNvSpPr>
          <p:nvPr/>
        </p:nvSpPr>
        <p:spPr>
          <a:xfrm>
            <a:off x="1118394" y="2014890"/>
            <a:ext cx="14020800" cy="6118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What is the model constitution?</a:t>
            </a:r>
          </a:p>
          <a:p>
            <a:r>
              <a:rPr lang="en-GB" sz="2400" dirty="0"/>
              <a:t>LOCs each have a constitution that describes how they operate</a:t>
            </a:r>
          </a:p>
          <a:p>
            <a:r>
              <a:rPr lang="en-GB" sz="2400" dirty="0"/>
              <a:t>The Model Constitution is a template maintained by LOCSU</a:t>
            </a:r>
          </a:p>
          <a:p>
            <a:r>
              <a:rPr lang="en-GB" sz="2400" dirty="0"/>
              <a:t>The Model Constitution is legally drafted to ensure it supports good governance and aligns with the NHS Act</a:t>
            </a:r>
          </a:p>
          <a:p>
            <a:r>
              <a:rPr lang="en-GB" sz="2400" dirty="0"/>
              <a:t>LOC has circulated the updated  constitution with the pack for this AGM.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5112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D5D7B-4D21-2186-34FE-A1826A823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9927" y="2296654"/>
            <a:ext cx="7902609" cy="3247769"/>
          </a:xfrm>
        </p:spPr>
        <p:txBody>
          <a:bodyPr vert="horz" lIns="121920" tIns="60960" rIns="121920" bIns="60960" rtlCol="0" anchor="b">
            <a:noAutofit/>
          </a:bodyPr>
          <a:lstStyle/>
          <a:p>
            <a:r>
              <a:rPr lang="en-GB" sz="5867" b="1">
                <a:latin typeface="Segoe UI"/>
                <a:cs typeface="Segoe UI"/>
              </a:rPr>
              <a:t>LOCSU Board</a:t>
            </a:r>
            <a:br>
              <a:rPr lang="en-GB" sz="5867" b="1">
                <a:latin typeface="Segoe UI"/>
                <a:cs typeface="Segoe UI"/>
              </a:rPr>
            </a:br>
            <a:r>
              <a:rPr lang="en-GB" sz="5867" b="1">
                <a:latin typeface="Segoe UI"/>
                <a:cs typeface="Segoe UI"/>
              </a:rPr>
              <a:t>Strategy 2025 - 2028</a:t>
            </a:r>
            <a:br>
              <a:rPr lang="en-GB" sz="5867" b="1">
                <a:latin typeface="Segoe UI"/>
                <a:cs typeface="Segoe UI"/>
              </a:rPr>
            </a:br>
            <a:r>
              <a:rPr lang="en-GB" sz="5867" b="1">
                <a:latin typeface="Segoe UI"/>
                <a:cs typeface="Segoe UI"/>
              </a:rPr>
              <a:t>&amp; Business Plan 2025-2026 </a:t>
            </a:r>
            <a:endParaRPr lang="en-GB" sz="7200"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E1BAC-391F-B146-26D2-9D0B4A0A1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9927" y="5823135"/>
            <a:ext cx="7127875" cy="2207683"/>
          </a:xfrm>
        </p:spPr>
        <p:txBody>
          <a:bodyPr vert="horz" lIns="121920" tIns="60960" rIns="121920" bIns="60960" rtlCol="0" anchor="t">
            <a:normAutofit/>
          </a:bodyPr>
          <a:lstStyle/>
          <a:p>
            <a:r>
              <a:rPr lang="en-GB">
                <a:latin typeface="Arial"/>
                <a:cs typeface="Arial"/>
              </a:rPr>
              <a:t>20 March 2025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8A2C61D6-B63C-A8F5-5866-FEEAA5FB3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" y="-58166"/>
            <a:ext cx="16256000" cy="920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B907E-BDA9-3E6E-1C21-6692552DE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5E06-967E-5CD3-5F61-B7ACE694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395" y="359344"/>
            <a:ext cx="10108857" cy="1655545"/>
          </a:xfrm>
        </p:spPr>
        <p:txBody>
          <a:bodyPr vert="horz" lIns="121920" tIns="60960" rIns="121920" bIns="60960" rtlCol="0" anchor="ctr">
            <a:normAutofit/>
          </a:bodyPr>
          <a:lstStyle/>
          <a:p>
            <a:r>
              <a:rPr lang="en-US" b="1" i="0" u="none" strike="noStrike">
                <a:effectLst/>
                <a:latin typeface="Arial" panose="020B0604020202020204" pitchFamily="34" charset="0"/>
              </a:rPr>
              <a:t>LOCSU’s 3 Pledges</a:t>
            </a:r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92C6A0-584E-E9D5-C093-E1D232B2A609}"/>
              </a:ext>
            </a:extLst>
          </p:cNvPr>
          <p:cNvSpPr/>
          <p:nvPr/>
        </p:nvSpPr>
        <p:spPr>
          <a:xfrm>
            <a:off x="871325" y="2260653"/>
            <a:ext cx="4114797" cy="5352819"/>
          </a:xfrm>
          <a:prstGeom prst="roundRect">
            <a:avLst/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7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LOC OPERATIONS </a:t>
            </a:r>
          </a:p>
          <a:p>
            <a:pPr algn="ctr" defTabSz="1219170">
              <a:defRPr/>
            </a:pPr>
            <a:endParaRPr lang="en-US" sz="3733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support and services to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efficient committees and develop LOC leaders of the future.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01ED1B-BE4B-D049-19B8-973E8E0318BC}"/>
              </a:ext>
            </a:extLst>
          </p:cNvPr>
          <p:cNvSpPr/>
          <p:nvPr/>
        </p:nvSpPr>
        <p:spPr>
          <a:xfrm>
            <a:off x="5421388" y="2260653"/>
            <a:ext cx="4114797" cy="5352819"/>
          </a:xfrm>
          <a:prstGeom prst="roundRect">
            <a:avLst/>
          </a:prstGeom>
          <a:solidFill>
            <a:srgbClr val="50077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</a:t>
            </a:r>
          </a:p>
          <a:p>
            <a:pPr algn="ctr" defTabSz="1219170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 INFLUENCE</a:t>
            </a:r>
            <a:endParaRPr lang="en-US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>
              <a:defRPr/>
            </a:pPr>
            <a:endParaRPr lang="en-US" sz="2667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>
              <a:defRPr/>
            </a:pPr>
            <a:r>
              <a:rPr lang="en-US" sz="2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subject matter expertise, evidence driven clinical pathways, and resources &amp; guidance with a tailored LOC focus to support discussions with local decision makers.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CA914B-5DAD-C4A0-E10B-59D2048AC5FC}"/>
              </a:ext>
            </a:extLst>
          </p:cNvPr>
          <p:cNvSpPr/>
          <p:nvPr/>
        </p:nvSpPr>
        <p:spPr>
          <a:xfrm>
            <a:off x="9971450" y="2260653"/>
            <a:ext cx="4335369" cy="5311187"/>
          </a:xfrm>
          <a:prstGeom prst="roundRect">
            <a:avLst/>
          </a:prstGeom>
          <a:solidFill>
            <a:srgbClr val="00AE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/>
                <a:cs typeface="Arial"/>
              </a:rPr>
              <a:t>EMPOWER </a:t>
            </a:r>
          </a:p>
          <a:p>
            <a:pPr algn="ctr" defTabSz="1219170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/>
                <a:cs typeface="Arial"/>
              </a:rPr>
              <a:t>LOC STRATEGY DEVELOPMENT</a:t>
            </a:r>
          </a:p>
          <a:p>
            <a:pPr algn="ctr" defTabSz="1219170">
              <a:defRPr/>
            </a:pPr>
            <a:endParaRPr lang="en-US" sz="2667" kern="0" dirty="0">
              <a:solidFill>
                <a:prstClr val="white"/>
              </a:solidFill>
              <a:latin typeface="Arial"/>
              <a:cs typeface="Arial"/>
            </a:endParaRPr>
          </a:p>
          <a:p>
            <a:pPr algn="ctr" defTabSz="1219170">
              <a:defRPr/>
            </a:pPr>
            <a:r>
              <a:rPr lang="en-US" sz="2000" kern="0" dirty="0">
                <a:solidFill>
                  <a:prstClr val="white"/>
                </a:solidFill>
                <a:latin typeface="Arial"/>
                <a:cs typeface="Arial"/>
              </a:rPr>
              <a:t>Provide opportunities to horizon scan  and influence national discussions with </a:t>
            </a:r>
            <a:r>
              <a:rPr lang="en-US" sz="2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accessible central knowledge hub to inform discussions.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B1148A79-DFDA-BE9D-2137-E7AE063D53A8}"/>
              </a:ext>
            </a:extLst>
          </p:cNvPr>
          <p:cNvSpPr/>
          <p:nvPr/>
        </p:nvSpPr>
        <p:spPr>
          <a:xfrm>
            <a:off x="871325" y="7571841"/>
            <a:ext cx="13214923" cy="1329305"/>
          </a:xfrm>
          <a:prstGeom prst="leftRightArrow">
            <a:avLst/>
          </a:prstGeom>
          <a:solidFill>
            <a:srgbClr val="C1B2B6"/>
          </a:solidFill>
          <a:ln>
            <a:solidFill>
              <a:schemeClr val="lt1">
                <a:hueOff val="0"/>
                <a:satOff val="0"/>
                <a:lumOff val="0"/>
                <a:alpha val="98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B15090-B856-4542-54B9-324382F81188}"/>
              </a:ext>
            </a:extLst>
          </p:cNvPr>
          <p:cNvSpPr txBox="1"/>
          <p:nvPr/>
        </p:nvSpPr>
        <p:spPr>
          <a:xfrm>
            <a:off x="871325" y="7898921"/>
            <a:ext cx="13214923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07000"/>
              </a:lnSpc>
              <a:spcAft>
                <a:spcPts val="1067"/>
              </a:spcAft>
              <a:defRPr/>
            </a:pPr>
            <a:r>
              <a:rPr lang="en-GB" sz="2667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 and support: </a:t>
            </a:r>
            <a:r>
              <a:rPr lang="en-GB" sz="3733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INDIVIDUAL LOCs &amp; COMMUNITY OF LOCs</a:t>
            </a:r>
            <a:endParaRPr lang="en-US" sz="3733" b="1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4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F710E-C0F8-C02E-EA8F-13EE2AF15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1C12-8654-0D94-1533-BD5556AA3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395" y="359344"/>
            <a:ext cx="10108857" cy="1655545"/>
          </a:xfrm>
        </p:spPr>
        <p:txBody>
          <a:bodyPr vert="horz" lIns="121920" tIns="60960" rIns="121920" bIns="60960" rtlCol="0" anchor="ctr">
            <a:normAutofit/>
          </a:bodyPr>
          <a:lstStyle/>
          <a:p>
            <a:r>
              <a:rPr lang="en-GB"/>
              <a:t>Pledges to pillars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BCFB58-0863-BA1C-F605-53EE9F936C29}"/>
              </a:ext>
            </a:extLst>
          </p:cNvPr>
          <p:cNvSpPr/>
          <p:nvPr/>
        </p:nvSpPr>
        <p:spPr>
          <a:xfrm>
            <a:off x="424474" y="2116083"/>
            <a:ext cx="4561648" cy="5675587"/>
          </a:xfrm>
          <a:prstGeom prst="roundRect">
            <a:avLst/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</a:t>
            </a:r>
          </a:p>
          <a:p>
            <a:pPr algn="ctr" defTabSz="1219170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</a:t>
            </a:r>
          </a:p>
          <a:p>
            <a:pPr algn="ctr" defTabSz="1219170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and succession planning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LOC operational costs and duplication through reaping economies of scale.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LOCs and develop the skills of the next generation of LOC talent.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strong local leaders with robust governance</a:t>
            </a:r>
            <a:r>
              <a:rPr lang="en-US" sz="1800" dirty="0">
                <a:solidFill>
                  <a:srgbClr val="500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08BFFE-69E8-816E-33C2-683E282162B6}"/>
              </a:ext>
            </a:extLst>
          </p:cNvPr>
          <p:cNvSpPr/>
          <p:nvPr/>
        </p:nvSpPr>
        <p:spPr>
          <a:xfrm>
            <a:off x="5255967" y="2116083"/>
            <a:ext cx="4561648" cy="5675587"/>
          </a:xfrm>
          <a:prstGeom prst="roundRect">
            <a:avLst/>
          </a:prstGeom>
          <a:solidFill>
            <a:srgbClr val="50077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2667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</a:t>
            </a:r>
          </a:p>
          <a:p>
            <a:pPr algn="ctr" defTabSz="1219170">
              <a:defRPr/>
            </a:pPr>
            <a:r>
              <a:rPr lang="en-US" sz="3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influencing with national resources and guidance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endParaRPr lang="en-US" sz="18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tailored LOC resources to enhance influencing of ICBs to sustain and grow primary care optometry. 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knowledge sharing and </a:t>
            </a:r>
            <a:r>
              <a:rPr lang="en-US" sz="18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maximise</a:t>
            </a:r>
            <a:r>
              <a:rPr lang="en-US" sz="18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subject matter expertise.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1:1 LOC support and assist LOCs local discussions as an extension of LOCs.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national resources such as </a:t>
            </a:r>
            <a:r>
              <a:rPr lang="en-US" sz="18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QiO</a:t>
            </a:r>
            <a:r>
              <a:rPr lang="en-US" sz="18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0583F5-AF85-5DD1-1BD2-C24CC3D3C799}"/>
              </a:ext>
            </a:extLst>
          </p:cNvPr>
          <p:cNvSpPr/>
          <p:nvPr/>
        </p:nvSpPr>
        <p:spPr>
          <a:xfrm>
            <a:off x="10087462" y="2116083"/>
            <a:ext cx="4561649" cy="5675587"/>
          </a:xfrm>
          <a:prstGeom prst="roundRect">
            <a:avLst/>
          </a:prstGeom>
          <a:solidFill>
            <a:srgbClr val="00AE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/>
                <a:cs typeface="Arial"/>
              </a:rPr>
              <a:t>EMPOWER </a:t>
            </a:r>
            <a:r>
              <a:rPr lang="en-US" sz="3200" b="1" dirty="0">
                <a:solidFill>
                  <a:prstClr val="white"/>
                </a:solidFill>
                <a:latin typeface="Arial"/>
                <a:cs typeface="Arial"/>
              </a:rPr>
              <a:t>strategic success </a:t>
            </a:r>
          </a:p>
          <a:p>
            <a:pPr algn="ct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central knowledge hub</a:t>
            </a:r>
            <a:endParaRPr lang="en-US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endParaRPr lang="en-US" sz="18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space to collaborate and prepare fit for the future primary care optometry, aligned locally, regionally &amp; nationally.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 data &amp; evidence with a single accessible hub.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Showcase innovation to influence decision makers and expand services delivered through local contractors.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5DF88DFC-6C52-20C6-C6D8-6B22317C0E20}"/>
              </a:ext>
            </a:extLst>
          </p:cNvPr>
          <p:cNvSpPr/>
          <p:nvPr/>
        </p:nvSpPr>
        <p:spPr>
          <a:xfrm>
            <a:off x="424475" y="7571841"/>
            <a:ext cx="14224636" cy="1329305"/>
          </a:xfrm>
          <a:prstGeom prst="leftRightArrow">
            <a:avLst/>
          </a:prstGeom>
          <a:solidFill>
            <a:srgbClr val="C1B2B6"/>
          </a:solidFill>
          <a:ln>
            <a:solidFill>
              <a:schemeClr val="lt1">
                <a:hueOff val="0"/>
                <a:satOff val="0"/>
                <a:lumOff val="0"/>
                <a:alpha val="98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5DEC1E-29F5-307D-8786-23F1D092021E}"/>
              </a:ext>
            </a:extLst>
          </p:cNvPr>
          <p:cNvSpPr txBox="1"/>
          <p:nvPr/>
        </p:nvSpPr>
        <p:spPr>
          <a:xfrm>
            <a:off x="871325" y="7898921"/>
            <a:ext cx="13214923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07000"/>
              </a:lnSpc>
              <a:spcAft>
                <a:spcPts val="1067"/>
              </a:spcAft>
              <a:defRPr/>
            </a:pPr>
            <a:r>
              <a:rPr lang="en-GB" sz="2667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 and support: </a:t>
            </a:r>
            <a:r>
              <a:rPr lang="en-GB" sz="3733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INDIVIDUAL LOCs &amp; COMMUNITY OF LOCs</a:t>
            </a:r>
            <a:endParaRPr lang="en-US" sz="3733" b="1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806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q87649a49hfpuvofopoodtqftbp6e2"/>
</p:tagLst>
</file>

<file path=ppt/theme/theme1.xml><?xml version="1.0" encoding="utf-8"?>
<a:theme xmlns:a="http://schemas.openxmlformats.org/drawingml/2006/main" name="LOCSU">
  <a:themeElements>
    <a:clrScheme name="LOCSU">
      <a:dk1>
        <a:sysClr val="windowText" lastClr="000000"/>
      </a:dk1>
      <a:lt1>
        <a:sysClr val="window" lastClr="FFFFFF"/>
      </a:lt1>
      <a:dk2>
        <a:srgbClr val="00AEC7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CSU Presentation Template" id="{C75C3C2C-35A1-427D-8921-D7774B0B2C3B}" vid="{F09C3028-2234-4B9A-B49D-A9BAACC9C0C4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EC7"/>
      </a:accent1>
      <a:accent2>
        <a:srgbClr val="CEDC00"/>
      </a:accent2>
      <a:accent3>
        <a:srgbClr val="500778"/>
      </a:accent3>
      <a:accent4>
        <a:srgbClr val="C1B2B6"/>
      </a:accent4>
      <a:accent5>
        <a:srgbClr val="500778"/>
      </a:accent5>
      <a:accent6>
        <a:srgbClr val="CEDC00"/>
      </a:accent6>
      <a:hlink>
        <a:srgbClr val="00AEC7"/>
      </a:hlink>
      <a:folHlink>
        <a:srgbClr val="5007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EABA960-AB37-4602-8E7B-903B77ED9CD8}" vid="{3EE069FC-94E0-4312-9F67-8E56CE3DFB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E010882B2D048AC274B2AB3F6E594" ma:contentTypeVersion="18" ma:contentTypeDescription="Create a new document." ma:contentTypeScope="" ma:versionID="5a6999a87624e281912df885a28a4eb6">
  <xsd:schema xmlns:xsd="http://www.w3.org/2001/XMLSchema" xmlns:xs="http://www.w3.org/2001/XMLSchema" xmlns:p="http://schemas.microsoft.com/office/2006/metadata/properties" xmlns:ns2="fbc9d33e-8924-4a38-86fa-c8704e6c2869" xmlns:ns3="1b16bb29-4054-4b66-babb-53ea28cbc767" targetNamespace="http://schemas.microsoft.com/office/2006/metadata/properties" ma:root="true" ma:fieldsID="56d4f61bc3293b5124e45fe3fe8ceed1" ns2:_="" ns3:_="">
    <xsd:import namespace="fbc9d33e-8924-4a38-86fa-c8704e6c2869"/>
    <xsd:import namespace="1b16bb29-4054-4b66-babb-53ea28cbc7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9d33e-8924-4a38-86fa-c8704e6c28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59ddef5-7fc3-4390-9e66-547897210915}" ma:internalName="TaxCatchAll" ma:showField="CatchAllData" ma:web="fbc9d33e-8924-4a38-86fa-c8704e6c28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6bb29-4054-4b66-babb-53ea28cbc7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7ef620e-5ff2-4c58-a632-5f02d35f6b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16bb29-4054-4b66-babb-53ea28cbc767">
      <Terms xmlns="http://schemas.microsoft.com/office/infopath/2007/PartnerControls"/>
    </lcf76f155ced4ddcb4097134ff3c332f>
    <TaxCatchAll xmlns="fbc9d33e-8924-4a38-86fa-c8704e6c2869" xsi:nil="true"/>
    <SharedWithUsers xmlns="fbc9d33e-8924-4a38-86fa-c8704e6c2869">
      <UserInfo>
        <DisplayName>Andrew Byrne</DisplayName>
        <AccountId>2103</AccountId>
        <AccountType/>
      </UserInfo>
      <UserInfo>
        <DisplayName>Alvaro Borges</DisplayName>
        <AccountId>1013</AccountId>
        <AccountType/>
      </UserInfo>
      <UserInfo>
        <DisplayName>Bobby Sarvat Fida</DisplayName>
        <AccountId>1015</AccountId>
        <AccountType/>
      </UserInfo>
      <UserInfo>
        <DisplayName>Mohammed Bhuta</DisplayName>
        <AccountId>1401</AccountId>
        <AccountType/>
      </UserInfo>
      <UserInfo>
        <DisplayName>Danielle Ellis</DisplayName>
        <AccountId>1148</AccountId>
        <AccountType/>
      </UserInfo>
      <UserInfo>
        <DisplayName>Francesca Hobbs</DisplayName>
        <AccountId>2409</AccountId>
        <AccountType/>
      </UserInfo>
      <UserInfo>
        <DisplayName>Fionnuala Kidd</DisplayName>
        <AccountId>1014</AccountId>
        <AccountType/>
      </UserInfo>
      <UserInfo>
        <DisplayName>Janice Foster</DisplayName>
        <AccountId>1366</AccountId>
        <AccountType/>
      </UserInfo>
      <UserInfo>
        <DisplayName>Zoe Richmond</DisplayName>
        <AccountId>58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2529D86-2F07-4E26-BBCC-A2001290F8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5B435C-48B0-4D9D-A40A-D48F4F7CC991}"/>
</file>

<file path=customXml/itemProps3.xml><?xml version="1.0" encoding="utf-8"?>
<ds:datastoreItem xmlns:ds="http://schemas.openxmlformats.org/officeDocument/2006/customXml" ds:itemID="{2DE79FD5-DF8C-42BA-BF56-25DA9C0851C5}">
  <ds:schemaRefs>
    <ds:schemaRef ds:uri="http://www.w3.org/XML/1998/namespace"/>
    <ds:schemaRef ds:uri="bb95e2d7-ceb9-45ee-a81b-9c8f47db7d07"/>
    <ds:schemaRef ds:uri="http://schemas.microsoft.com/office/infopath/2007/PartnerControls"/>
    <ds:schemaRef ds:uri="9fd6cbb0-03be-4bf9-aa80-1d3fe83ecd36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AGM presentation - 2024</Template>
  <TotalTime>13302</TotalTime>
  <Words>1020</Words>
  <Application>Microsoft Office PowerPoint</Application>
  <PresentationFormat>Custom</PresentationFormat>
  <Paragraphs>207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Archivo Black</vt:lpstr>
      <vt:lpstr>Arial</vt:lpstr>
      <vt:lpstr>Calibri</vt:lpstr>
      <vt:lpstr>Segoe UI</vt:lpstr>
      <vt:lpstr>LOCSU</vt:lpstr>
      <vt:lpstr>Office Theme</vt:lpstr>
      <vt:lpstr>LOCSU Overview  ELC LOC AGM Presentation 2025 </vt:lpstr>
      <vt:lpstr>Who are LOCSU?</vt:lpstr>
      <vt:lpstr>2023/25: LOCSU support to LOCs</vt:lpstr>
      <vt:lpstr>National Hot Topics for 2025/26</vt:lpstr>
      <vt:lpstr>Our Activity</vt:lpstr>
      <vt:lpstr>LOC constitution</vt:lpstr>
      <vt:lpstr>LOCSU Board Strategy 2025 - 2028 &amp; Business Plan 2025-2026 </vt:lpstr>
      <vt:lpstr>LOCSU’s 3 Pledges</vt:lpstr>
      <vt:lpstr>Pledges to pillars</vt:lpstr>
      <vt:lpstr>Pillars to action – strategy of support</vt:lpstr>
      <vt:lpstr>Tangible support to LOCs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LOCSU Update</dc:title>
  <dc:creator>Francesca Hobbs</dc:creator>
  <cp:lastModifiedBy>danielle ellis</cp:lastModifiedBy>
  <cp:revision>78</cp:revision>
  <dcterms:created xsi:type="dcterms:W3CDTF">2024-03-21T15:24:35Z</dcterms:created>
  <dcterms:modified xsi:type="dcterms:W3CDTF">2025-07-03T12:33:36Z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0x010100D81E010882B2D048AC274B2AB3F6E594</vt:lpwstr>
  </property>
  <property fmtid="{D5CDD505-2E9C-101B-9397-08002B2CF9AE}" pid="3" name="MediaServiceImageTags">
    <vt:lpwstr/>
  </property>
</Properties>
</file>